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D395CB-AAA3-4090-ABDF-6DB8D3A3589D}" v="4" dt="2019-03-03T11:03:01.5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69326" autoAdjust="0"/>
  </p:normalViewPr>
  <p:slideViewPr>
    <p:cSldViewPr snapToGrid="0">
      <p:cViewPr>
        <p:scale>
          <a:sx n="55" d="100"/>
          <a:sy n="55" d="100"/>
        </p:scale>
        <p:origin x="-129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r Command" userId="1ca6ff459a27a6c1" providerId="LiveId" clId="{D9D395CB-AAA3-4090-ABDF-6DB8D3A3589D}"/>
    <pc:docChg chg="custSel modSld">
      <pc:chgData name="Star Command" userId="1ca6ff459a27a6c1" providerId="LiveId" clId="{D9D395CB-AAA3-4090-ABDF-6DB8D3A3589D}" dt="2019-03-03T11:06:32.137" v="1154" actId="20577"/>
      <pc:docMkLst>
        <pc:docMk/>
      </pc:docMkLst>
      <pc:sldChg chg="modSp modNotesTx">
        <pc:chgData name="Star Command" userId="1ca6ff459a27a6c1" providerId="LiveId" clId="{D9D395CB-AAA3-4090-ABDF-6DB8D3A3589D}" dt="2019-03-03T10:30:06.982" v="84" actId="20577"/>
        <pc:sldMkLst>
          <pc:docMk/>
          <pc:sldMk cId="4017389712" sldId="263"/>
        </pc:sldMkLst>
        <pc:picChg chg="mod">
          <ac:chgData name="Star Command" userId="1ca6ff459a27a6c1" providerId="LiveId" clId="{D9D395CB-AAA3-4090-ABDF-6DB8D3A3589D}" dt="2019-03-03T10:14:55.793" v="0" actId="1076"/>
          <ac:picMkLst>
            <pc:docMk/>
            <pc:sldMk cId="4017389712" sldId="263"/>
            <ac:picMk id="3" creationId="{8059A453-670C-4580-AD86-CFB0DE72A816}"/>
          </ac:picMkLst>
        </pc:picChg>
      </pc:sldChg>
      <pc:sldChg chg="modSp modNotesTx">
        <pc:chgData name="Star Command" userId="1ca6ff459a27a6c1" providerId="LiveId" clId="{D9D395CB-AAA3-4090-ABDF-6DB8D3A3589D}" dt="2019-03-03T10:33:13.900" v="102" actId="20577"/>
        <pc:sldMkLst>
          <pc:docMk/>
          <pc:sldMk cId="3713718820" sldId="264"/>
        </pc:sldMkLst>
        <pc:spChg chg="mod">
          <ac:chgData name="Star Command" userId="1ca6ff459a27a6c1" providerId="LiveId" clId="{D9D395CB-AAA3-4090-ABDF-6DB8D3A3589D}" dt="2019-03-03T10:31:30.176" v="101" actId="6549"/>
          <ac:spMkLst>
            <pc:docMk/>
            <pc:sldMk cId="3713718820" sldId="264"/>
            <ac:spMk id="3" creationId="{A906C669-1260-48C2-B614-D742811CC1C1}"/>
          </ac:spMkLst>
        </pc:spChg>
      </pc:sldChg>
      <pc:sldChg chg="modSp modNotesTx">
        <pc:chgData name="Star Command" userId="1ca6ff459a27a6c1" providerId="LiveId" clId="{D9D395CB-AAA3-4090-ABDF-6DB8D3A3589D}" dt="2019-03-03T11:06:32.137" v="1154" actId="20577"/>
        <pc:sldMkLst>
          <pc:docMk/>
          <pc:sldMk cId="1490312865" sldId="265"/>
        </pc:sldMkLst>
        <pc:spChg chg="mod">
          <ac:chgData name="Star Command" userId="1ca6ff459a27a6c1" providerId="LiveId" clId="{D9D395CB-AAA3-4090-ABDF-6DB8D3A3589D}" dt="2019-03-03T10:58:05.678" v="366" actId="20577"/>
          <ac:spMkLst>
            <pc:docMk/>
            <pc:sldMk cId="1490312865" sldId="265"/>
            <ac:spMk id="2" creationId="{BA0C37FA-812F-4E08-96E3-5D52002D614F}"/>
          </ac:spMkLst>
        </pc:spChg>
        <pc:spChg chg="mod">
          <ac:chgData name="Star Command" userId="1ca6ff459a27a6c1" providerId="LiveId" clId="{D9D395CB-AAA3-4090-ABDF-6DB8D3A3589D}" dt="2019-03-03T11:06:32.137" v="1154" actId="20577"/>
          <ac:spMkLst>
            <pc:docMk/>
            <pc:sldMk cId="1490312865" sldId="265"/>
            <ac:spMk id="3" creationId="{BB47B9B2-AD84-432E-AB79-D22822DB65B2}"/>
          </ac:spMkLst>
        </pc:spChg>
      </pc:sldChg>
      <pc:sldChg chg="modSp modNotesTx">
        <pc:chgData name="Star Command" userId="1ca6ff459a27a6c1" providerId="LiveId" clId="{D9D395CB-AAA3-4090-ABDF-6DB8D3A3589D}" dt="2019-03-03T11:04:54.966" v="1009" actId="20577"/>
        <pc:sldMkLst>
          <pc:docMk/>
          <pc:sldMk cId="3920898817" sldId="266"/>
        </pc:sldMkLst>
        <pc:spChg chg="mod">
          <ac:chgData name="Star Command" userId="1ca6ff459a27a6c1" providerId="LiveId" clId="{D9D395CB-AAA3-4090-ABDF-6DB8D3A3589D}" dt="2019-03-03T11:04:54.966" v="1009" actId="20577"/>
          <ac:spMkLst>
            <pc:docMk/>
            <pc:sldMk cId="3920898817" sldId="266"/>
            <ac:spMk id="3" creationId="{06CC3CAC-E99D-4EA9-874A-5585C7BCEFDB}"/>
          </ac:spMkLst>
        </pc:spChg>
      </pc:sldChg>
      <pc:sldChg chg="modSp">
        <pc:chgData name="Star Command" userId="1ca6ff459a27a6c1" providerId="LiveId" clId="{D9D395CB-AAA3-4090-ABDF-6DB8D3A3589D}" dt="2019-03-03T10:55:29.581" v="339" actId="27636"/>
        <pc:sldMkLst>
          <pc:docMk/>
          <pc:sldMk cId="2715321305" sldId="274"/>
        </pc:sldMkLst>
        <pc:spChg chg="mod">
          <ac:chgData name="Star Command" userId="1ca6ff459a27a6c1" providerId="LiveId" clId="{D9D395CB-AAA3-4090-ABDF-6DB8D3A3589D}" dt="2019-03-03T10:55:29.581" v="339" actId="27636"/>
          <ac:spMkLst>
            <pc:docMk/>
            <pc:sldMk cId="2715321305" sldId="274"/>
            <ac:spMk id="3" creationId="{E6460532-F815-4E62-8F9B-512ACF8303F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55686-132E-488D-87DC-7AC883214004}" type="datetimeFigureOut">
              <a:rPr lang="en-US" smtClean="0"/>
              <a:pPr/>
              <a:t>3/4/2019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F7D42-A54B-40CD-A542-A82155FC4F67}" type="slidenum">
              <a:rPr lang="en-US" smtClean="0"/>
              <a:pPr/>
              <a:t>‹#›</a:t>
            </a:fld>
            <a:endParaRPr lang="en-US" dirty="0"/>
          </a:p>
        </p:txBody>
      </p:sp>
    </p:spTree>
    <p:extLst>
      <p:ext uri="{BB962C8B-B14F-4D97-AF65-F5344CB8AC3E}">
        <p14:creationId xmlns:p14="http://schemas.microsoft.com/office/powerpoint/2010/main" val="257577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Enterprise Resource Planning (ERP) system has various great aspects such as endowing businesses with the ability to conduct operations efficiently within a fast paced and changing market, helps solve many problems organizations may face, offers unified communications, better-quality data visibility, and increased efficiency and confident business decisions. ERP systems also assist with reducing cost by eliminating the need for IT staff, tons of hardware, and software programs. But like any other system there are pros and cons that should be taken into consideration before implementation. Case studies in organizations such as Bell and Company Marine Supply and Rolls Royce serve as great examples of companies that have implemented an ERP system which will be a great foundation to begin examining their advantage, disadvantages, benefits, processes, life cycles, and any recommendations provided. This is not a guide for selecting an ERP, however these key factors will assist with determining an ERP system that will meet the needs of the organization, identifying limitations, and addressing any other internal/external issues that the organization may face.</a:t>
            </a:r>
          </a:p>
        </p:txBody>
      </p:sp>
      <p:sp>
        <p:nvSpPr>
          <p:cNvPr id="4" name="Slide Number Placeholder 3"/>
          <p:cNvSpPr>
            <a:spLocks noGrp="1"/>
          </p:cNvSpPr>
          <p:nvPr>
            <p:ph type="sldNum" sz="quarter" idx="5"/>
          </p:nvPr>
        </p:nvSpPr>
        <p:spPr/>
        <p:txBody>
          <a:bodyPr/>
          <a:lstStyle/>
          <a:p>
            <a:fld id="{3D2F7D42-A54B-40CD-A542-A82155FC4F67}" type="slidenum">
              <a:rPr lang="en-US" smtClean="0"/>
              <a:pPr/>
              <a:t>3</a:t>
            </a:fld>
            <a:endParaRPr lang="en-US" dirty="0"/>
          </a:p>
        </p:txBody>
      </p:sp>
    </p:spTree>
    <p:extLst>
      <p:ext uri="{BB962C8B-B14F-4D97-AF65-F5344CB8AC3E}">
        <p14:creationId xmlns:p14="http://schemas.microsoft.com/office/powerpoint/2010/main" val="3472428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Bell and Company is an Industrial and Marine Supply Distributer located in Mobile, Alabama. They provide services to plant engineers, field technicians, and purchasers in the areas of measurement, control, monitoring, and generation (Bell and Company, n.d.). Bell and Company’s organization consist of various departments such as sales, purchasing, and a mechanical engineering team who offer product support and technical services to their customers.</a:t>
            </a:r>
          </a:p>
        </p:txBody>
      </p:sp>
      <p:sp>
        <p:nvSpPr>
          <p:cNvPr id="4" name="Slide Number Placeholder 3"/>
          <p:cNvSpPr>
            <a:spLocks noGrp="1"/>
          </p:cNvSpPr>
          <p:nvPr>
            <p:ph type="sldNum" sz="quarter" idx="5"/>
          </p:nvPr>
        </p:nvSpPr>
        <p:spPr/>
        <p:txBody>
          <a:bodyPr/>
          <a:lstStyle/>
          <a:p>
            <a:fld id="{3D2F7D42-A54B-40CD-A542-A82155FC4F67}" type="slidenum">
              <a:rPr lang="en-US" smtClean="0"/>
              <a:pPr/>
              <a:t>4</a:t>
            </a:fld>
            <a:endParaRPr lang="en-US" dirty="0"/>
          </a:p>
        </p:txBody>
      </p:sp>
    </p:spTree>
    <p:extLst>
      <p:ext uri="{BB962C8B-B14F-4D97-AF65-F5344CB8AC3E}">
        <p14:creationId xmlns:p14="http://schemas.microsoft.com/office/powerpoint/2010/main" val="83855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Bell and Company the issue lay largely in accounting. The company began with old-fashioned ink and paper. Then in 2008 Dan Wilkins, Company President, switched their accounts to QuickBooks which was a wise move but was still sluggish with providing superior customer service which is what he wanted the company to be known for. To compete with larger companies in the distribution sector he knew he had to upgrade to a more sophisticated ERP software. </a:t>
            </a:r>
          </a:p>
        </p:txBody>
      </p:sp>
      <p:sp>
        <p:nvSpPr>
          <p:cNvPr id="4" name="Slide Number Placeholder 3"/>
          <p:cNvSpPr>
            <a:spLocks noGrp="1"/>
          </p:cNvSpPr>
          <p:nvPr>
            <p:ph type="sldNum" sz="quarter" idx="5"/>
          </p:nvPr>
        </p:nvSpPr>
        <p:spPr/>
        <p:txBody>
          <a:bodyPr/>
          <a:lstStyle/>
          <a:p>
            <a:fld id="{3D2F7D42-A54B-40CD-A542-A82155FC4F67}" type="slidenum">
              <a:rPr lang="en-US" smtClean="0"/>
              <a:pPr/>
              <a:t>5</a:t>
            </a:fld>
            <a:endParaRPr lang="en-US" dirty="0"/>
          </a:p>
        </p:txBody>
      </p:sp>
    </p:spTree>
    <p:extLst>
      <p:ext uri="{BB962C8B-B14F-4D97-AF65-F5344CB8AC3E}">
        <p14:creationId xmlns:p14="http://schemas.microsoft.com/office/powerpoint/2010/main" val="630767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Bell and Company (B&amp;C) had to upgrade to a more sophisticated ERP software. The business chose Acumatica’s cloud-based ERP, this proved a success because of its ease of use. Small companies such as B&amp;C could adopt and host it in the cloud and save money by not having to buy new hardware or servers. Dan Wilkins, Company President, acknowledged implementing the ERP software as a success. He credited that to eliminated the many hats he had to wear such as the co-owner, the president, salesman, purchasing agent, and the IT department. As a small business, they didn’t have the luxury of a robust IT department like bigger companies often have access to. Implementing the ERP software allowed them the ability to integrate and configure it with their accounting system and customize the software to meet the needs of the business.</a:t>
            </a:r>
          </a:p>
        </p:txBody>
      </p:sp>
      <p:sp>
        <p:nvSpPr>
          <p:cNvPr id="4" name="Slide Number Placeholder 3"/>
          <p:cNvSpPr>
            <a:spLocks noGrp="1"/>
          </p:cNvSpPr>
          <p:nvPr>
            <p:ph type="sldNum" sz="quarter" idx="5"/>
          </p:nvPr>
        </p:nvSpPr>
        <p:spPr/>
        <p:txBody>
          <a:bodyPr/>
          <a:lstStyle/>
          <a:p>
            <a:fld id="{3D2F7D42-A54B-40CD-A542-A82155FC4F67}" type="slidenum">
              <a:rPr lang="en-US" smtClean="0"/>
              <a:pPr/>
              <a:t>6</a:t>
            </a:fld>
            <a:endParaRPr lang="en-US" dirty="0"/>
          </a:p>
        </p:txBody>
      </p:sp>
    </p:spTree>
    <p:extLst>
      <p:ext uri="{BB962C8B-B14F-4D97-AF65-F5344CB8AC3E}">
        <p14:creationId xmlns:p14="http://schemas.microsoft.com/office/powerpoint/2010/main" val="3524807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President of Bell and Company, after immense research, found a seemingly tailormade solution to his company’s issues. His chosen ERP solution mirrored his needs and its implementation was seamless.  The ERP system assisted Bell and Company to seek improvement in their employee's productivity and gain competitive advantage (Ullah, 2017). </a:t>
            </a:r>
          </a:p>
        </p:txBody>
      </p:sp>
      <p:sp>
        <p:nvSpPr>
          <p:cNvPr id="4" name="Slide Number Placeholder 3"/>
          <p:cNvSpPr>
            <a:spLocks noGrp="1"/>
          </p:cNvSpPr>
          <p:nvPr>
            <p:ph type="sldNum" sz="quarter" idx="5"/>
          </p:nvPr>
        </p:nvSpPr>
        <p:spPr/>
        <p:txBody>
          <a:bodyPr/>
          <a:lstStyle/>
          <a:p>
            <a:fld id="{3D2F7D42-A54B-40CD-A542-A82155FC4F67}" type="slidenum">
              <a:rPr lang="en-US" smtClean="0"/>
              <a:pPr/>
              <a:t>7</a:t>
            </a:fld>
            <a:endParaRPr lang="en-US" dirty="0"/>
          </a:p>
        </p:txBody>
      </p:sp>
    </p:spTree>
    <p:extLst>
      <p:ext uri="{BB962C8B-B14F-4D97-AF65-F5344CB8AC3E}">
        <p14:creationId xmlns:p14="http://schemas.microsoft.com/office/powerpoint/2010/main" val="117135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Rolls-Royce (RR) is a global business that specializes in manufacturing and distribution for various industries such as aviation, nuclear power, and marine applications. It has facilities in over 14 different countries and offers first-rate after sales services, covering mechanical overhauls and spare part distribution (Yusuf, 2004).</a:t>
            </a:r>
          </a:p>
          <a:p>
            <a:pPr marL="0" indent="0">
              <a:buFont typeface="+mj-lt"/>
              <a:buNone/>
            </a:pPr>
            <a:endParaRPr lang="en-US" sz="1200" kern="1200" dirty="0">
              <a:solidFill>
                <a:schemeClr val="tx1"/>
              </a:solidFill>
              <a:effectLst/>
              <a:latin typeface="+mn-lt"/>
              <a:ea typeface="+mn-ea"/>
              <a:cs typeface="+mn-cs"/>
            </a:endParaRPr>
          </a:p>
          <a:p>
            <a:pPr marL="0" indent="0">
              <a:buFont typeface="+mj-lt"/>
              <a:buNone/>
            </a:pPr>
            <a:r>
              <a:rPr lang="en-US" sz="1200" kern="1200" dirty="0">
                <a:solidFill>
                  <a:schemeClr val="tx1"/>
                </a:solidFill>
                <a:effectLst/>
                <a:latin typeface="+mn-lt"/>
                <a:ea typeface="+mn-ea"/>
                <a:cs typeface="+mn-cs"/>
              </a:rPr>
              <a:t>Since 1904, the Rolls-Royce Company has created an icon with their handmade luxury cars embodying the dreams of Charles Rolls and Henry Royce. </a:t>
            </a:r>
            <a:r>
              <a:rPr lang="en-US" dirty="0"/>
              <a:t>RR designs, develops, manufactures and services integrated power systems for use in the air, on land and at sea. They are one of the world’s leading producers of aviation engines for large civil aircraft and corporate jets. The are the second largest provider of defense aviation engines and services in the world.</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kern="1200" dirty="0">
                <a:solidFill>
                  <a:schemeClr val="tx1"/>
                </a:solidFill>
                <a:effectLst/>
                <a:latin typeface="+mn-lt"/>
                <a:ea typeface="+mn-ea"/>
                <a:cs typeface="+mn-cs"/>
              </a:rPr>
              <a:t> In 1989, they purchased the Allison Engine Company that pioneered the aero propulsion and gas turbines (Yusuf, Gunasekaran, &amp; Abthorpe, 2004).  Rolls-Royce has a competitive environment from GE Aviation Systems, Safran and Pratt and Whitney Engine Services as potential threats.</a:t>
            </a:r>
            <a:r>
              <a:rPr lang="en-US" sz="1200" kern="1200" baseline="0" dirty="0">
                <a:solidFill>
                  <a:schemeClr val="tx1"/>
                </a:solidFill>
                <a:effectLst/>
                <a:latin typeface="+mn-lt"/>
                <a:ea typeface="+mn-ea"/>
                <a:cs typeface="+mn-cs"/>
              </a:rPr>
              <a:t> A new organizational structure was put in place to better meet their customer’s needs.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D2F7D42-A54B-40CD-A542-A82155FC4F67}" type="slidenum">
              <a:rPr lang="en-US" smtClean="0"/>
              <a:pPr/>
              <a:t>8</a:t>
            </a:fld>
            <a:endParaRPr lang="en-US" dirty="0"/>
          </a:p>
        </p:txBody>
      </p:sp>
    </p:spTree>
    <p:extLst>
      <p:ext uri="{BB962C8B-B14F-4D97-AF65-F5344CB8AC3E}">
        <p14:creationId xmlns:p14="http://schemas.microsoft.com/office/powerpoint/2010/main" val="937204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considering the case of Rolls-Royce, the company at one time had over 1500 systems in use before implementing ERP. The systems were a nightmare of information stovepipes, where nothing was interconnected. Once they chose an ERP, the transition became a full shift in how the company did business. They fully outsourced the IT department to Electronic Data Services (EDS) who inherited the job of integrating SAP’s ERP for RR.</a:t>
            </a:r>
            <a:endParaRPr lang="en-US" dirty="0"/>
          </a:p>
        </p:txBody>
      </p:sp>
      <p:sp>
        <p:nvSpPr>
          <p:cNvPr id="4" name="Slide Number Placeholder 3"/>
          <p:cNvSpPr>
            <a:spLocks noGrp="1"/>
          </p:cNvSpPr>
          <p:nvPr>
            <p:ph type="sldNum" sz="quarter" idx="5"/>
          </p:nvPr>
        </p:nvSpPr>
        <p:spPr/>
        <p:txBody>
          <a:bodyPr/>
          <a:lstStyle/>
          <a:p>
            <a:fld id="{3D2F7D42-A54B-40CD-A542-A82155FC4F67}" type="slidenum">
              <a:rPr lang="en-US" smtClean="0"/>
              <a:pPr/>
              <a:t>9</a:t>
            </a:fld>
            <a:endParaRPr lang="en-US" dirty="0"/>
          </a:p>
        </p:txBody>
      </p:sp>
    </p:spTree>
    <p:extLst>
      <p:ext uri="{BB962C8B-B14F-4D97-AF65-F5344CB8AC3E}">
        <p14:creationId xmlns:p14="http://schemas.microsoft.com/office/powerpoint/2010/main" val="1537262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Rolls Royce joined forces with EDS company to find solutions to manage information and resources. The EDS implemented an SAP  ERP on operational business unit (OBU). Moving from the old systems to the new required more resources than expected, hence more risk. The company had successes such as reliable and efficient systems and they had failures such as accommodations problems.  The company had a large complex business process and the project had to assess the effects throughout the whole business, which was equivalent to ten medium sized companies pulling together as one. This caused administrative difficulties, particularly in the first phase of the project, whilst setting the strategy and overall direction (Yusuf, 2004).</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3D2F7D42-A54B-40CD-A542-A82155FC4F67}" type="slidenum">
              <a:rPr lang="en-US" smtClean="0"/>
              <a:pPr/>
              <a:t>10</a:t>
            </a:fld>
            <a:endParaRPr lang="en-US" dirty="0"/>
          </a:p>
        </p:txBody>
      </p:sp>
    </p:spTree>
    <p:extLst>
      <p:ext uri="{BB962C8B-B14F-4D97-AF65-F5344CB8AC3E}">
        <p14:creationId xmlns:p14="http://schemas.microsoft.com/office/powerpoint/2010/main" val="1507012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1. Roll Royce SAP project included three phases which were implemented in sequence to reduce the risk and cost of failure. The most important benefit is allowing the new system to phase in step by step without hindering the old legacy system and daily business process.</a:t>
            </a:r>
          </a:p>
          <a:p>
            <a:pPr lvl="0"/>
            <a:r>
              <a:rPr lang="en-US" sz="1200" kern="1200" dirty="0">
                <a:solidFill>
                  <a:schemeClr val="tx1"/>
                </a:solidFill>
                <a:effectLst/>
                <a:latin typeface="+mn-lt"/>
                <a:ea typeface="+mn-ea"/>
                <a:cs typeface="+mn-cs"/>
              </a:rPr>
              <a:t>2. Overcoming the employees’ resistance to change is one of the critical successful factors because it measures the acceptance level of the Roll Royce’s employee toward the SAP R/3 implementation project.</a:t>
            </a:r>
          </a:p>
          <a:p>
            <a:pPr lvl="0"/>
            <a:r>
              <a:rPr lang="en-US" sz="1200" kern="1200" dirty="0">
                <a:solidFill>
                  <a:schemeClr val="tx1"/>
                </a:solidFill>
                <a:effectLst/>
                <a:latin typeface="+mn-lt"/>
                <a:ea typeface="+mn-ea"/>
                <a:cs typeface="+mn-cs"/>
              </a:rPr>
              <a:t>3. Roll Royce is one of the giants in engineering industry, a business sector which features different commercial needs and uses different competitive advantages against its leading competitors. The highly standardized business process may help Rolls Royce to reduce running cost and increase production efficiency.</a:t>
            </a:r>
          </a:p>
          <a:p>
            <a:endParaRPr lang="en-US" dirty="0"/>
          </a:p>
        </p:txBody>
      </p:sp>
      <p:sp>
        <p:nvSpPr>
          <p:cNvPr id="4" name="Slide Number Placeholder 3"/>
          <p:cNvSpPr>
            <a:spLocks noGrp="1"/>
          </p:cNvSpPr>
          <p:nvPr>
            <p:ph type="sldNum" sz="quarter" idx="5"/>
          </p:nvPr>
        </p:nvSpPr>
        <p:spPr/>
        <p:txBody>
          <a:bodyPr/>
          <a:lstStyle/>
          <a:p>
            <a:fld id="{3D2F7D42-A54B-40CD-A542-A82155FC4F67}" type="slidenum">
              <a:rPr lang="en-US" smtClean="0"/>
              <a:pPr/>
              <a:t>11</a:t>
            </a:fld>
            <a:endParaRPr lang="en-US" dirty="0"/>
          </a:p>
        </p:txBody>
      </p:sp>
    </p:spTree>
    <p:extLst>
      <p:ext uri="{BB962C8B-B14F-4D97-AF65-F5344CB8AC3E}">
        <p14:creationId xmlns:p14="http://schemas.microsoft.com/office/powerpoint/2010/main" val="2617892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In</a:t>
            </a:r>
            <a:r>
              <a:rPr lang="en-US" baseline="0" dirty="0" smtClean="0"/>
              <a:t> strategic planning at Bell and company, a project team was chosen and tasked with identification of the processes that needed improvement. Objectives were formulated and an appropriate project plan was drawn. Data was then collected and analyzed. The system was subjected to a pretesting period, trainers were trained and a final testing done.</a:t>
            </a:r>
          </a:p>
          <a:p>
            <a:r>
              <a:rPr lang="en-US" sz="1200" kern="1200" dirty="0" smtClean="0">
                <a:solidFill>
                  <a:schemeClr val="tx1"/>
                </a:solidFill>
                <a:latin typeface="+mn-lt"/>
                <a:ea typeface="+mn-ea"/>
                <a:cs typeface="+mn-cs"/>
              </a:rPr>
              <a:t>In the day of</a:t>
            </a:r>
            <a:r>
              <a:rPr lang="en-US" sz="1200" kern="1200" baseline="0" dirty="0" smtClean="0">
                <a:solidFill>
                  <a:schemeClr val="tx1"/>
                </a:solidFill>
                <a:latin typeface="+mn-lt"/>
                <a:ea typeface="+mn-ea"/>
                <a:cs typeface="+mn-cs"/>
              </a:rPr>
              <a:t> going live, the vendors were present, the users were assisted in their first live transactions and the executives and the department heads had been fully trained. </a:t>
            </a:r>
            <a:r>
              <a:rPr lang="en-US" sz="1200" kern="1200" dirty="0" smtClean="0">
                <a:solidFill>
                  <a:schemeClr val="tx1"/>
                </a:solidFill>
                <a:latin typeface="+mn-lt"/>
                <a:ea typeface="+mn-ea"/>
                <a:cs typeface="+mn-cs"/>
              </a:rPr>
              <a:t>In evaluating</a:t>
            </a:r>
            <a:r>
              <a:rPr lang="en-US" sz="1200" kern="1200" baseline="0" dirty="0" smtClean="0">
                <a:solidFill>
                  <a:schemeClr val="tx1"/>
                </a:solidFill>
                <a:latin typeface="+mn-lt"/>
                <a:ea typeface="+mn-ea"/>
                <a:cs typeface="+mn-cs"/>
              </a:rPr>
              <a:t> the project, </a:t>
            </a:r>
            <a:r>
              <a:rPr lang="en-US" sz="1200" kern="1200" dirty="0" smtClean="0">
                <a:solidFill>
                  <a:schemeClr val="tx1"/>
                </a:solidFill>
                <a:latin typeface="+mn-lt"/>
                <a:ea typeface="+mn-ea"/>
                <a:cs typeface="+mn-cs"/>
              </a:rPr>
              <a:t>a structured evaluation plan which ties back to the goals and objectives that were set in the planning stage was used.</a:t>
            </a:r>
            <a:endParaRPr lang="en-US" dirty="0" smtClean="0"/>
          </a:p>
          <a:p>
            <a:endParaRPr lang="en-US" dirty="0" smtClean="0"/>
          </a:p>
          <a:p>
            <a:r>
              <a:rPr lang="en-US" dirty="0" smtClean="0"/>
              <a:t>The</a:t>
            </a:r>
            <a:r>
              <a:rPr lang="en-US" baseline="0" dirty="0" smtClean="0"/>
              <a:t> implementation lifecycle of ERP project in Rolls Royce involved a three-phase cycle.</a:t>
            </a:r>
          </a:p>
          <a:p>
            <a:r>
              <a:rPr lang="en-US" sz="1200" kern="1200" dirty="0" smtClean="0">
                <a:solidFill>
                  <a:schemeClr val="tx1"/>
                </a:solidFill>
                <a:latin typeface="+mn-lt"/>
                <a:ea typeface="+mn-ea"/>
                <a:cs typeface="+mn-cs"/>
              </a:rPr>
              <a:t>The first phase of the project was a short intensive study to set the scope of the project and provide an outline plan and costing. A steering committee was formed to administer the financial guidance of the project and a ‘ERP Core Team’ was formed to control and oversee the actual implementation process.</a:t>
            </a:r>
          </a:p>
          <a:p>
            <a:r>
              <a:rPr lang="en-US" sz="1200" kern="1200" dirty="0" smtClean="0">
                <a:solidFill>
                  <a:schemeClr val="tx1"/>
                </a:solidFill>
                <a:latin typeface="+mn-lt"/>
                <a:ea typeface="+mn-ea"/>
                <a:cs typeface="+mn-cs"/>
              </a:rPr>
              <a:t>During the second phase a detailed plan was created and a prototype system was installed. An enterprise model was developed based on the Rolls-Royce Allison model, and all the existing projects within Rolls-Royce were drawn together and merged. Many issues were addressed including the integration of Better Performance Faster(BPF) initiatives.</a:t>
            </a:r>
          </a:p>
          <a:p>
            <a:r>
              <a:rPr lang="en-US" sz="1200" kern="1200" dirty="0" smtClean="0">
                <a:solidFill>
                  <a:schemeClr val="tx1"/>
                </a:solidFill>
                <a:latin typeface="+mn-lt"/>
                <a:ea typeface="+mn-ea"/>
                <a:cs typeface="+mn-cs"/>
              </a:rPr>
              <a:t>Phase three was too large to implement in one go, and thus was divided into two ‘waves’. Both waves were concerned with the physical implementation of the system and its architecture. The waves were also concerned with changing working practices within the company.</a:t>
            </a:r>
          </a:p>
          <a:p>
            <a:r>
              <a:rPr lang="en-US" sz="1200" kern="1200" dirty="0" smtClean="0">
                <a:solidFill>
                  <a:schemeClr val="tx1"/>
                </a:solidFill>
                <a:latin typeface="+mn-lt"/>
                <a:ea typeface="+mn-ea"/>
                <a:cs typeface="+mn-cs"/>
              </a:rPr>
              <a:t>Wave one was concerned with the replacement of legacy systems. IPM was also introduced for new production projects during wave one. The new manufacturing execution system, known as shop floor data management (SFDM) was also introduced during wave one. The ultimate end to wave one was a SAP pilot project at one of Rolls-Royce facility.</a:t>
            </a:r>
          </a:p>
          <a:p>
            <a:r>
              <a:rPr lang="en-US" sz="1200" kern="1200" dirty="0" smtClean="0">
                <a:solidFill>
                  <a:schemeClr val="tx1"/>
                </a:solidFill>
                <a:latin typeface="+mn-lt"/>
                <a:ea typeface="+mn-ea"/>
                <a:cs typeface="+mn-cs"/>
              </a:rPr>
              <a:t>The second wave was approximately 1 year in duration, and was not operational until after first wave finishes. The second wave was concerned with implementing engine assembly, spares, logistics and human resource elements within the project. By this time the legacy systems was switched to ‘view only’ as SAP becomes the executive system. Once the new system shows a positive response the older systems was phased out. IPM completely covered the whole business by the end of the second wave.</a:t>
            </a:r>
          </a:p>
          <a:p>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16</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In preparing</a:t>
            </a:r>
            <a:r>
              <a:rPr lang="en-US" baseline="0" dirty="0" smtClean="0"/>
              <a:t> for the ERP project implementation, the architect identifies the appropriate principles and concepts to apply in his/her model. He/she i</a:t>
            </a:r>
            <a:r>
              <a:rPr lang="en-US" dirty="0" smtClean="0"/>
              <a:t>dentifies the effects of an object-oriented approach to system design including the effect of encapsulation, inheritance, and use of interfaces. He/she</a:t>
            </a:r>
            <a:r>
              <a:rPr lang="en-US" baseline="0" dirty="0" smtClean="0"/>
              <a:t> also id</a:t>
            </a:r>
            <a:r>
              <a:rPr lang="en-US" dirty="0" smtClean="0"/>
              <a:t>entifies</a:t>
            </a:r>
            <a:r>
              <a:rPr lang="en-US" baseline="0" dirty="0" smtClean="0"/>
              <a:t> the</a:t>
            </a:r>
            <a:r>
              <a:rPr lang="en-US" dirty="0" smtClean="0"/>
              <a:t> non-functional and quality-of-service requirements that influence application design, including trade-offs in performance, availability, and serviceability.</a:t>
            </a:r>
          </a:p>
          <a:p>
            <a:r>
              <a:rPr lang="en-US" dirty="0" smtClean="0"/>
              <a:t>He/she</a:t>
            </a:r>
            <a:r>
              <a:rPr lang="en-US" baseline="0" dirty="0" smtClean="0"/>
              <a:t> then Identifies the common architectures including</a:t>
            </a:r>
            <a:r>
              <a:rPr lang="en-US" dirty="0" smtClean="0"/>
              <a:t> JMS, JCA and Web Services, and design patterns that address specific challenges in enterprise integration. There is also identification</a:t>
            </a:r>
            <a:r>
              <a:rPr lang="en-US" baseline="0" dirty="0" smtClean="0"/>
              <a:t> of the possible challenges that maybe involved in integrating enterprise resources and the common communication protocols.</a:t>
            </a:r>
          </a:p>
          <a:p>
            <a:r>
              <a:rPr lang="en-US" baseline="0" dirty="0" smtClean="0"/>
              <a:t>He/she also assess</a:t>
            </a:r>
            <a:r>
              <a:rPr lang="en-US" dirty="0" smtClean="0"/>
              <a:t> the APIs available for an</a:t>
            </a:r>
            <a:r>
              <a:rPr lang="en-US" baseline="0" dirty="0" smtClean="0"/>
              <a:t> enterprise </a:t>
            </a:r>
            <a:r>
              <a:rPr lang="en-US" dirty="0" smtClean="0"/>
              <a:t>technology-based system to communicating with external resources, including JPA, JDBC, RMI, Web Services, JMS, and JCA</a:t>
            </a:r>
            <a:r>
              <a:rPr lang="en-US" baseline="0" dirty="0" smtClean="0"/>
              <a:t> and o</a:t>
            </a:r>
            <a:r>
              <a:rPr lang="en-US" dirty="0" smtClean="0"/>
              <a:t>utlines the benefits and drawbacks of each approach.</a:t>
            </a:r>
          </a:p>
          <a:p>
            <a:r>
              <a:rPr lang="en-US" dirty="0" smtClean="0"/>
              <a:t>Establishment</a:t>
            </a:r>
            <a:r>
              <a:rPr lang="en-US" baseline="0" dirty="0" smtClean="0"/>
              <a:t> of</a:t>
            </a:r>
            <a:r>
              <a:rPr lang="en-US" dirty="0" smtClean="0"/>
              <a:t> the correct EJB technology to apply for a given scenario, including entity classes, session beans, message-driven beans, timers, interceptors, and POJOs</a:t>
            </a:r>
            <a:r>
              <a:rPr lang="en-US" baseline="0" dirty="0" smtClean="0"/>
              <a:t> is also key during the preparation process.</a:t>
            </a:r>
          </a:p>
          <a:p>
            <a:r>
              <a:rPr lang="en-US" baseline="0" dirty="0" smtClean="0"/>
              <a:t>An appropriate design pattern that aligns with the organization in question and solves the problem at hand is crucial for ERP system success.</a:t>
            </a:r>
          </a:p>
          <a:p>
            <a:r>
              <a:rPr lang="en-US" baseline="0" dirty="0" smtClean="0"/>
              <a:t>The appropriate security features of an ERP system are carefully chosen and installed during the early steps of project implementation. The security threats to the planned system are classified and mitigation measures defined.</a:t>
            </a:r>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17</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E</a:t>
            </a:r>
            <a:r>
              <a:rPr lang="en-US" i="1" dirty="0" smtClean="0"/>
              <a:t>nterprise </a:t>
            </a:r>
            <a:r>
              <a:rPr lang="en-US" b="1" i="1" dirty="0" smtClean="0"/>
              <a:t>r</a:t>
            </a:r>
            <a:r>
              <a:rPr lang="en-US" i="1" dirty="0" smtClean="0"/>
              <a:t>esource </a:t>
            </a:r>
            <a:r>
              <a:rPr lang="en-US" b="1" i="1" dirty="0" smtClean="0"/>
              <a:t>p</a:t>
            </a:r>
            <a:r>
              <a:rPr lang="en-US" i="1" dirty="0" smtClean="0"/>
              <a:t>lanning (</a:t>
            </a:r>
            <a:r>
              <a:rPr lang="en-US" b="1" i="1" dirty="0" smtClean="0"/>
              <a:t>ERP</a:t>
            </a:r>
            <a:r>
              <a:rPr lang="en-US" i="1" dirty="0" smtClean="0"/>
              <a:t>)</a:t>
            </a:r>
            <a:r>
              <a:rPr lang="en-US" dirty="0" smtClean="0"/>
              <a:t> allows an organization to use a system of integrated</a:t>
            </a:r>
            <a:r>
              <a:rPr lang="en-US" baseline="0" dirty="0" smtClean="0"/>
              <a:t> </a:t>
            </a:r>
            <a:r>
              <a:rPr lang="en-US" dirty="0" smtClean="0"/>
              <a:t>applications to manage the business and automate many back</a:t>
            </a:r>
            <a:r>
              <a:rPr lang="en-US" baseline="0" dirty="0" smtClean="0"/>
              <a:t> office </a:t>
            </a:r>
            <a:r>
              <a:rPr lang="en-US" dirty="0" smtClean="0"/>
              <a:t>functions related to technology, services and human resources.</a:t>
            </a:r>
          </a:p>
          <a:p>
            <a:r>
              <a:rPr lang="en-US" dirty="0" smtClean="0"/>
              <a:t>Case studies</a:t>
            </a:r>
            <a:r>
              <a:rPr lang="en-US" baseline="0" dirty="0" smtClean="0"/>
              <a:t> of companies that have incorporated ERP systems in their operations indicate a success pattern that is a motivation to other organization with similar or relatable problems. Bell had problems with their accounting systems; they were slow, outdated, and they were at the edge of being outcompeted by their fellows in the industry. They knew they had to adopt a modern ERP software to be at par with the dynamic business environment. The ERP system succeeded in increasing customer service, enhancing employees production and processes were integrated and verifiable at a glance. Rolls Royce on the hand was dealing with problem of department isolation and data inconsistencies that hindered decision making, performance assessment and interaction between the suppliers, partners, and customers. After implementing an ERP project in their operations, supply chains became integrated  and it was able to function like a small enterprise in terms of efficiency and effectiveness despite its existence in several countries and its global status.</a:t>
            </a:r>
            <a:endParaRPr lang="en-US" dirty="0" smtClean="0"/>
          </a:p>
          <a:p>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18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3/4/2019</a:t>
            </a:fld>
            <a:endParaRPr lang="en-US" dirty="0"/>
          </a:p>
        </p:txBody>
      </p:sp>
      <p:sp>
        <p:nvSpPr>
          <p:cNvPr id="5" name="Footer Placeholder 4"/>
          <p:cNvSpPr>
            <a:spLocks noGrp="1"/>
          </p:cNvSpPr>
          <p:nvPr>
            <p:ph type="ftr" sz="quarter" idx="11"/>
          </p:nvPr>
        </p:nvSpPr>
        <p:spPr>
          <a:xfrm>
            <a:off x="1127124" y="329307"/>
            <a:ext cx="5943668" cy="309201"/>
          </a:xfrm>
        </p:spPr>
        <p:txBody>
          <a:bodyPr/>
          <a:lstStyle/>
          <a:p>
            <a:endParaRPr lang="en-US" dirty="0"/>
          </a:p>
        </p:txBody>
      </p:sp>
      <p:sp>
        <p:nvSpPr>
          <p:cNvPr id="6" name="Slide Number Placeholder 5"/>
          <p:cNvSpPr>
            <a:spLocks noGrp="1"/>
          </p:cNvSpPr>
          <p:nvPr>
            <p:ph type="sldNum" sz="quarter" idx="12"/>
          </p:nvPr>
        </p:nvSpPr>
        <p:spPr>
          <a:xfrm>
            <a:off x="9924392" y="134930"/>
            <a:ext cx="811019" cy="503578"/>
          </a:xfrm>
        </p:spPr>
        <p:txBody>
          <a:bodyPr/>
          <a:lstStyle/>
          <a:p>
            <a:fld id="{BA322026-4254-48DB-908C-7A943F6CE8FC}" type="slidenum">
              <a:rPr lang="en-US" smtClean="0"/>
              <a:pPr/>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98603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70A65F72-6A8C-472E-BEF1-BB1AF7DAFF77}" type="datetimeFigureOut">
              <a:rPr lang="en-US" smtClean="0"/>
              <a:pPr/>
              <a:t>3/4/2019</a:t>
            </a:fld>
            <a:endParaRPr lang="en-US" dirty="0"/>
          </a:p>
        </p:txBody>
      </p:sp>
      <p:sp>
        <p:nvSpPr>
          <p:cNvPr id="5" name="Footer Placeholder 4"/>
          <p:cNvSpPr>
            <a:spLocks noGrp="1"/>
          </p:cNvSpPr>
          <p:nvPr>
            <p:ph type="ftr" sz="quarter" idx="11"/>
          </p:nvPr>
        </p:nvSpPr>
        <p:spPr/>
        <p:txBody>
          <a:bodyPr/>
          <a:lstStyle>
            <a:lvl1pPr>
              <a:defRPr sz="1200"/>
            </a:lvl1pPr>
          </a:lstStyle>
          <a:p>
            <a:endParaRPr lang="en-US" dirty="0"/>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dirty="0"/>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083856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70A65F72-6A8C-472E-BEF1-BB1AF7DAFF77}" type="datetimeFigureOut">
              <a:rPr lang="en-US" smtClean="0"/>
              <a:pPr/>
              <a:t>3/4/2019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527594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A65F72-6A8C-472E-BEF1-BB1AF7DAFF77}" type="datetimeFigureOut">
              <a:rPr lang="en-US" smtClean="0"/>
              <a:pPr/>
              <a:t>3/4/2019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322026-4254-48DB-908C-7A943F6CE8FC}" type="slidenum">
              <a:rPr lang="en-US" smtClean="0"/>
              <a:pPr/>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65900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A65F72-6A8C-472E-BEF1-BB1AF7DAFF77}" type="datetimeFigureOut">
              <a:rPr lang="en-US" smtClean="0"/>
              <a:pPr/>
              <a:t>3/4/2019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A322026-4254-48DB-908C-7A943F6CE8FC}" type="slidenum">
              <a:rPr lang="en-US" smtClean="0"/>
              <a:pPr/>
              <a:t>‹#›</a:t>
            </a:fld>
            <a:endParaRPr lang="en-US" dirty="0"/>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676702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A65F72-6A8C-472E-BEF1-BB1AF7DAFF77}" type="datetimeFigureOut">
              <a:rPr lang="en-US" smtClean="0"/>
              <a:pPr/>
              <a:t>3/4/2019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A322026-4254-48DB-908C-7A943F6CE8FC}" type="slidenum">
              <a:rPr lang="en-US" smtClean="0"/>
              <a:pPr/>
              <a:t>‹#›</a:t>
            </a:fld>
            <a:endParaRPr lang="en-US" dirty="0"/>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332883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65F72-6A8C-472E-BEF1-BB1AF7DAFF77}" type="datetimeFigureOut">
              <a:rPr lang="en-US" smtClean="0"/>
              <a:pPr/>
              <a:t>3/4/2019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A322026-4254-48DB-908C-7A943F6CE8FC}" type="slidenum">
              <a:rPr lang="en-US" smtClean="0"/>
              <a:pPr/>
              <a:t>‹#›</a:t>
            </a:fld>
            <a:endParaRPr lang="en-US" dirty="0"/>
          </a:p>
        </p:txBody>
      </p:sp>
    </p:spTree>
    <p:extLst>
      <p:ext uri="{BB962C8B-B14F-4D97-AF65-F5344CB8AC3E}">
        <p14:creationId xmlns:p14="http://schemas.microsoft.com/office/powerpoint/2010/main" val="2676247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A65F72-6A8C-472E-BEF1-BB1AF7DAFF77}" type="datetimeFigureOut">
              <a:rPr lang="en-US" smtClean="0"/>
              <a:pPr/>
              <a:t>3/4/2019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322026-4254-48DB-908C-7A943F6CE8FC}" type="slidenum">
              <a:rPr lang="en-US" smtClean="0"/>
              <a:pPr/>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21855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70A65F72-6A8C-472E-BEF1-BB1AF7DAFF77}" type="datetimeFigureOut">
              <a:rPr lang="en-US" smtClean="0"/>
              <a:pPr/>
              <a:t>3/4/2019</a:t>
            </a:fld>
            <a:endParaRPr lang="en-US" dirty="0"/>
          </a:p>
        </p:txBody>
      </p:sp>
      <p:sp>
        <p:nvSpPr>
          <p:cNvPr id="6" name="Footer Placeholder 5"/>
          <p:cNvSpPr>
            <a:spLocks noGrp="1"/>
          </p:cNvSpPr>
          <p:nvPr>
            <p:ph type="ftr" sz="quarter" idx="11"/>
          </p:nvPr>
        </p:nvSpPr>
        <p:spPr>
          <a:xfrm>
            <a:off x="1125300" y="318640"/>
            <a:ext cx="4877818" cy="320931"/>
          </a:xfrm>
        </p:spPr>
        <p:txBody>
          <a:bodyPr/>
          <a:lstStyle/>
          <a:p>
            <a:endParaRPr lang="en-US" dirty="0"/>
          </a:p>
        </p:txBody>
      </p:sp>
      <p:sp>
        <p:nvSpPr>
          <p:cNvPr id="7" name="Slide Number Placeholder 6"/>
          <p:cNvSpPr>
            <a:spLocks noGrp="1"/>
          </p:cNvSpPr>
          <p:nvPr>
            <p:ph type="sldNum" sz="quarter" idx="12"/>
          </p:nvPr>
        </p:nvSpPr>
        <p:spPr>
          <a:xfrm>
            <a:off x="6176794" y="137408"/>
            <a:ext cx="811019" cy="503578"/>
          </a:xfrm>
        </p:spPr>
        <p:txBody>
          <a:bodyPr/>
          <a:lstStyle/>
          <a:p>
            <a:fld id="{BA322026-4254-48DB-908C-7A943F6CE8FC}" type="slidenum">
              <a:rPr lang="en-US" smtClean="0"/>
              <a:pPr/>
              <a:t>‹#›</a:t>
            </a:fld>
            <a:endParaRPr lang="en-US" dirty="0"/>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2970023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dirty="0"/>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7137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dirty="0"/>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1848934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0A65F72-6A8C-472E-BEF1-BB1AF7DAFF77}" type="datetimeFigureOut">
              <a:rPr lang="en-US" smtClean="0"/>
              <a:pPr/>
              <a:t>3/4/2019</a:t>
            </a:fld>
            <a:endParaRPr lang="en-US" dirty="0"/>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BA322026-4254-48DB-908C-7A943F6CE8FC}" type="slidenum">
              <a:rPr lang="en-US" smtClean="0"/>
              <a:pPr/>
              <a:t>‹#›</a:t>
            </a:fld>
            <a:endParaRPr lang="en-US" dirty="0"/>
          </a:p>
        </p:txBody>
      </p:sp>
    </p:spTree>
    <p:extLst>
      <p:ext uri="{BB962C8B-B14F-4D97-AF65-F5344CB8AC3E}">
        <p14:creationId xmlns:p14="http://schemas.microsoft.com/office/powerpoint/2010/main" val="152952083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ezproxy.umuc.edu/login?url=http://search.ebscohost.com.ezproxy.umuc.edu/login.aspx?direct=true&amp;db=bth&amp;AN=130384034&amp;site=eds-live&amp;scope=site" TargetMode="External"/><Relationship Id="rId2" Type="http://schemas.openxmlformats.org/officeDocument/2006/relationships/hyperlink" Target="https://www.acumatica.com/success-stories/erp-system-for-bell-and-company/" TargetMode="External"/><Relationship Id="rId1" Type="http://schemas.openxmlformats.org/officeDocument/2006/relationships/slideLayout" Target="../slideLayouts/slideLayout2.xml"/><Relationship Id="rId4" Type="http://schemas.openxmlformats.org/officeDocument/2006/relationships/hyperlink" Target="https://doi-org.ezproxy.umuc.edu/10.1016/j.ijpe.2003.10.0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B99FBA-D15D-4EFF-88D1-E38D85EE77B2}"/>
              </a:ext>
            </a:extLst>
          </p:cNvPr>
          <p:cNvSpPr>
            <a:spLocks noGrp="1"/>
          </p:cNvSpPr>
          <p:nvPr>
            <p:ph type="ctrTitle"/>
          </p:nvPr>
        </p:nvSpPr>
        <p:spPr>
          <a:xfrm>
            <a:off x="960933" y="960241"/>
            <a:ext cx="6849699" cy="4203872"/>
          </a:xfrm>
        </p:spPr>
        <p:txBody>
          <a:bodyPr anchor="ctr">
            <a:normAutofit/>
          </a:bodyPr>
          <a:lstStyle/>
          <a:p>
            <a:pPr algn="ctr"/>
            <a:r>
              <a:rPr lang="en-US" sz="5400" dirty="0">
                <a:latin typeface="Arial" panose="020B0604020202020204" pitchFamily="34" charset="0"/>
                <a:cs typeface="Arial" panose="020B0604020202020204" pitchFamily="34" charset="0"/>
              </a:rPr>
              <a:t>ENTERPRISE RESOURCE PLANNING SYSTEM </a:t>
            </a:r>
            <a:r>
              <a:rPr lang="en-US" sz="5400" dirty="0"/>
              <a:t/>
            </a:r>
            <a:br>
              <a:rPr lang="en-US" sz="5400" dirty="0"/>
            </a:br>
            <a:endParaRPr lang="en-US" sz="5400" dirty="0"/>
          </a:p>
        </p:txBody>
      </p:sp>
      <p:sp>
        <p:nvSpPr>
          <p:cNvPr id="3" name="Subtitle 2">
            <a:extLst>
              <a:ext uri="{FF2B5EF4-FFF2-40B4-BE49-F238E27FC236}">
                <a16:creationId xmlns="" xmlns:a16="http://schemas.microsoft.com/office/drawing/2014/main" id="{5399B262-90D4-4090-8E0A-A23E0EEA8A54}"/>
              </a:ext>
            </a:extLst>
          </p:cNvPr>
          <p:cNvSpPr>
            <a:spLocks noGrp="1"/>
          </p:cNvSpPr>
          <p:nvPr>
            <p:ph type="subTitle" idx="1"/>
          </p:nvPr>
        </p:nvSpPr>
        <p:spPr>
          <a:xfrm>
            <a:off x="8453071" y="964028"/>
            <a:ext cx="2770873" cy="4196299"/>
          </a:xfrm>
        </p:spPr>
        <p:txBody>
          <a:bodyPr anchor="ctr">
            <a:normAutofit/>
          </a:bodyPr>
          <a:lstStyle/>
          <a:p>
            <a:pPr>
              <a:lnSpc>
                <a:spcPct val="100000"/>
              </a:lnSpc>
            </a:pPr>
            <a:endParaRPr lang="en-US" dirty="0"/>
          </a:p>
          <a:p>
            <a:pPr>
              <a:lnSpc>
                <a:spcPct val="100000"/>
              </a:lnSpc>
            </a:pPr>
            <a:r>
              <a:rPr lang="en-US" dirty="0">
                <a:latin typeface="Arial" panose="020B0604020202020204" pitchFamily="34" charset="0"/>
                <a:cs typeface="Arial" panose="020B0604020202020204" pitchFamily="34" charset="0"/>
              </a:rPr>
              <a:t>GROUP 3</a:t>
            </a:r>
          </a:p>
          <a:p>
            <a:pPr>
              <a:lnSpc>
                <a:spcPct val="100000"/>
              </a:lnSpc>
            </a:pPr>
            <a:endParaRPr lang="en-US" dirty="0">
              <a:latin typeface="Arial" panose="020B0604020202020204" pitchFamily="34" charset="0"/>
              <a:cs typeface="Arial" panose="020B0604020202020204" pitchFamily="34" charset="0"/>
            </a:endParaRPr>
          </a:p>
          <a:p>
            <a:pPr>
              <a:lnSpc>
                <a:spcPct val="100000"/>
              </a:lnSpc>
            </a:pPr>
            <a:r>
              <a:rPr lang="en-US" dirty="0">
                <a:latin typeface="Arial" panose="020B0604020202020204" pitchFamily="34" charset="0"/>
                <a:cs typeface="Arial" panose="020B0604020202020204" pitchFamily="34" charset="0"/>
              </a:rPr>
              <a:t>Mirabel Forchaleke</a:t>
            </a:r>
          </a:p>
          <a:p>
            <a:pPr>
              <a:lnSpc>
                <a:spcPct val="100000"/>
              </a:lnSpc>
            </a:pPr>
            <a:r>
              <a:rPr lang="en-US" dirty="0">
                <a:latin typeface="Arial" panose="020B0604020202020204" pitchFamily="34" charset="0"/>
                <a:cs typeface="Arial" panose="020B0604020202020204" pitchFamily="34" charset="0"/>
              </a:rPr>
              <a:t>Jasmine Baltimore</a:t>
            </a:r>
          </a:p>
          <a:p>
            <a:pPr>
              <a:lnSpc>
                <a:spcPct val="100000"/>
              </a:lnSpc>
            </a:pPr>
            <a:r>
              <a:rPr lang="en-US" dirty="0">
                <a:latin typeface="Arial" panose="020B0604020202020204" pitchFamily="34" charset="0"/>
                <a:cs typeface="Arial" panose="020B0604020202020204" pitchFamily="34" charset="0"/>
              </a:rPr>
              <a:t>Bryan Gilstrap</a:t>
            </a:r>
          </a:p>
          <a:p>
            <a:pPr>
              <a:lnSpc>
                <a:spcPct val="100000"/>
              </a:lnSpc>
            </a:pPr>
            <a:r>
              <a:rPr lang="en-US" dirty="0">
                <a:latin typeface="Arial" panose="020B0604020202020204" pitchFamily="34" charset="0"/>
                <a:cs typeface="Arial" panose="020B0604020202020204" pitchFamily="34" charset="0"/>
              </a:rPr>
              <a:t>Larry Ginyard</a:t>
            </a:r>
          </a:p>
          <a:p>
            <a:pPr>
              <a:lnSpc>
                <a:spcPct val="100000"/>
              </a:lnSpc>
            </a:pPr>
            <a:r>
              <a:rPr lang="en-US" dirty="0">
                <a:latin typeface="Arial" panose="020B0604020202020204" pitchFamily="34" charset="0"/>
                <a:cs typeface="Arial" panose="020B0604020202020204" pitchFamily="34" charset="0"/>
              </a:rPr>
              <a:t>Michael Mays</a:t>
            </a:r>
          </a:p>
          <a:p>
            <a:pPr>
              <a:lnSpc>
                <a:spcPct val="100000"/>
              </a:lnSpc>
            </a:pPr>
            <a:endParaRPr lang="en-US" dirty="0">
              <a:latin typeface="Arial" panose="020B0604020202020204" pitchFamily="34" charset="0"/>
              <a:cs typeface="Arial" panose="020B0604020202020204" pitchFamily="34" charset="0"/>
            </a:endParaRPr>
          </a:p>
          <a:p>
            <a:pPr>
              <a:lnSpc>
                <a:spcPct val="100000"/>
              </a:lnSpc>
            </a:pPr>
            <a:r>
              <a:rPr lang="en-US" dirty="0">
                <a:latin typeface="Arial" panose="020B0604020202020204" pitchFamily="34" charset="0"/>
                <a:cs typeface="Arial" panose="020B0604020202020204" pitchFamily="34" charset="0"/>
              </a:rPr>
              <a:t>March 3, 2019</a:t>
            </a:r>
          </a:p>
          <a:p>
            <a:pPr>
              <a:lnSpc>
                <a:spcPct val="100000"/>
              </a:lnSpc>
            </a:pPr>
            <a:endParaRPr lang="en-US" dirty="0"/>
          </a:p>
          <a:p>
            <a:pPr>
              <a:lnSpc>
                <a:spcPct val="100000"/>
              </a:lnSpc>
            </a:pPr>
            <a:endParaRPr lang="en-US" dirty="0"/>
          </a:p>
        </p:txBody>
      </p:sp>
    </p:spTree>
    <p:extLst>
      <p:ext uri="{BB962C8B-B14F-4D97-AF65-F5344CB8AC3E}">
        <p14:creationId xmlns:p14="http://schemas.microsoft.com/office/powerpoint/2010/main" val="26503219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BF7680B5-1A78-4401-BA9A-78832F0FD90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a:extLst>
              <a:ext uri="{FF2B5EF4-FFF2-40B4-BE49-F238E27FC236}">
                <a16:creationId xmlns="" xmlns:a16="http://schemas.microsoft.com/office/drawing/2014/main" id="{50F21DC9-D0AC-495C-8CC8-D5DDF8C11C2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 xmlns:a16="http://schemas.microsoft.com/office/drawing/2014/main" id="{A26B82D7-D05B-412B-9A0D-6430BCD1182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 xmlns:a16="http://schemas.microsoft.com/office/drawing/2014/main" id="{E4E78000-301F-4983-ACD5-7F50C0C3F592}"/>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 useBgFill="1">
        <p:nvSpPr>
          <p:cNvPr id="19" name="Rectangle 18">
            <a:extLst>
              <a:ext uri="{FF2B5EF4-FFF2-40B4-BE49-F238E27FC236}">
                <a16:creationId xmlns="" xmlns:a16="http://schemas.microsoft.com/office/drawing/2014/main" id="{C6870151-9189-4C3A-8379-EF3D95827A0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a:extLst>
              <a:ext uri="{FF2B5EF4-FFF2-40B4-BE49-F238E27FC236}">
                <a16:creationId xmlns="" xmlns:a16="http://schemas.microsoft.com/office/drawing/2014/main" id="{385462A2-A986-4B95-8848-EF143013CEE0}"/>
              </a:ext>
            </a:extLst>
          </p:cNvPr>
          <p:cNvPicPr>
            <a:picLocks noGrp="1" noChangeAspect="1"/>
          </p:cNvPicPr>
          <p:nvPr>
            <p:ph type="pic" idx="1"/>
          </p:nvPr>
        </p:nvPicPr>
        <p:blipFill rotWithShape="1">
          <a:blip r:embed="rId4">
            <a:alphaModFix amt="50000"/>
            <a:extLst>
              <a:ext uri="{28A0092B-C50C-407E-A947-70E740481C1C}">
                <a14:useLocalDpi xmlns:a14="http://schemas.microsoft.com/office/drawing/2010/main" val="0"/>
              </a:ext>
            </a:extLst>
          </a:blip>
          <a:srcRect t="14938" r="-1" b="28811"/>
          <a:stretch/>
        </p:blipFill>
        <p:spPr>
          <a:xfrm>
            <a:off x="305" y="10"/>
            <a:ext cx="12191695" cy="685799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21" name="Slide Number Placeholder 7">
            <a:extLst>
              <a:ext uri="{FF2B5EF4-FFF2-40B4-BE49-F238E27FC236}">
                <a16:creationId xmlns="" xmlns:a16="http://schemas.microsoft.com/office/drawing/2014/main" id="{123EA69C-102A-4DD0-9547-05DCD271D159}"/>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3" name="Footer Placeholder 6">
            <a:extLst>
              <a:ext uri="{FF2B5EF4-FFF2-40B4-BE49-F238E27FC236}">
                <a16:creationId xmlns="" xmlns:a16="http://schemas.microsoft.com/office/drawing/2014/main" id="{6A862265-5CA3-4C40-8582-7534C3B03C2A}"/>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5" name="Rectangle 24">
            <a:extLst>
              <a:ext uri="{FF2B5EF4-FFF2-40B4-BE49-F238E27FC236}">
                <a16:creationId xmlns="" xmlns:a16="http://schemas.microsoft.com/office/drawing/2014/main" id="{600EF80B-0391-4082-9AF5-F15B091B4C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 xmlns:a16="http://schemas.microsoft.com/office/drawing/2014/main" id="{A270827C-43CC-4C43-A0F9-C568B062C2C0}"/>
              </a:ext>
            </a:extLst>
          </p:cNvPr>
          <p:cNvSpPr>
            <a:spLocks noGrp="1"/>
          </p:cNvSpPr>
          <p:nvPr>
            <p:ph type="title"/>
          </p:nvPr>
        </p:nvSpPr>
        <p:spPr>
          <a:xfrm>
            <a:off x="1130271" y="1193800"/>
            <a:ext cx="3193050" cy="4699000"/>
          </a:xfrm>
        </p:spPr>
        <p:txBody>
          <a:bodyPr vert="horz" lIns="91440" tIns="45720" rIns="91440" bIns="45720" rtlCol="0" anchor="ctr">
            <a:normAutofit/>
          </a:bodyPr>
          <a:lstStyle/>
          <a:p>
            <a:r>
              <a:rPr lang="en-US" sz="4800" dirty="0">
                <a:latin typeface="Arial" panose="020B0604020202020204" pitchFamily="34" charset="0"/>
                <a:cs typeface="Arial" panose="020B0604020202020204" pitchFamily="34" charset="0"/>
              </a:rPr>
              <a:t>Outline</a:t>
            </a:r>
            <a:r>
              <a:rPr lang="en-US" dirty="0"/>
              <a:t/>
            </a:r>
            <a:br>
              <a:rPr lang="en-US" dirty="0"/>
            </a:br>
            <a:endParaRPr lang="en-US" dirty="0"/>
          </a:p>
        </p:txBody>
      </p:sp>
      <p:cxnSp>
        <p:nvCxnSpPr>
          <p:cNvPr id="27" name="Straight Connector 26">
            <a:extLst>
              <a:ext uri="{FF2B5EF4-FFF2-40B4-BE49-F238E27FC236}">
                <a16:creationId xmlns="" xmlns:a16="http://schemas.microsoft.com/office/drawing/2014/main" id="{D33AC32D-5F44-45F7-A0BD-7C11A86BED5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 xmlns:a16="http://schemas.microsoft.com/office/drawing/2014/main" id="{83490818-CC66-4580-838D-22354DEAF7DB}"/>
              </a:ext>
            </a:extLst>
          </p:cNvPr>
          <p:cNvSpPr>
            <a:spLocks noGrp="1"/>
          </p:cNvSpPr>
          <p:nvPr>
            <p:ph type="body" sz="half" idx="2"/>
          </p:nvPr>
        </p:nvSpPr>
        <p:spPr>
          <a:xfrm>
            <a:off x="4759574" y="922274"/>
            <a:ext cx="6302154" cy="5292262"/>
          </a:xfrm>
        </p:spPr>
        <p:txBody>
          <a:bodyPr vert="horz" lIns="91440" tIns="45720" rIns="91440" bIns="45720" rtlCol="0" anchor="ctr">
            <a:normAutofit lnSpcReduction="10000"/>
          </a:bodyPr>
          <a:lstStyle/>
          <a:p>
            <a:pPr lvl="1" indent="-228600">
              <a:buFont typeface="Arial" panose="020B0604020202020204" pitchFamily="34" charset="0"/>
              <a:buChar char="•"/>
            </a:pPr>
            <a:endParaRPr lang="en-US" dirty="0"/>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Enterprise Resource Planning System Overview</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Case Studies Summary</a:t>
            </a:r>
          </a:p>
          <a:p>
            <a:pPr lvl="2"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Bell and Company</a:t>
            </a:r>
          </a:p>
          <a:p>
            <a:pPr lvl="2"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Rolls Royce</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Alternatives &amp; Comparisons</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Benefits</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Limitations</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Best Fit</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Lifecycle</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Enterprise Architecture Preparation</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Summary</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References</a:t>
            </a:r>
          </a:p>
          <a:p>
            <a:pPr lvl="1" indent="-228600">
              <a:buFont typeface="Arial" panose="020B0604020202020204" pitchFamily="34" charset="0"/>
              <a:buChar char="•"/>
            </a:pPr>
            <a:endParaRPr lang="en-US" dirty="0"/>
          </a:p>
        </p:txBody>
      </p:sp>
      <p:sp>
        <p:nvSpPr>
          <p:cNvPr id="29" name="Date Placeholder 1">
            <a:extLst>
              <a:ext uri="{FF2B5EF4-FFF2-40B4-BE49-F238E27FC236}">
                <a16:creationId xmlns="" xmlns:a16="http://schemas.microsoft.com/office/drawing/2014/main" id="{3FBF03E8-C602-4192-9C52-F84B29FDCC88}"/>
              </a:ext>
              <a:ext uri="{C183D7F6-B498-43B3-948B-1728B52AA6E4}">
                <adec:decorative xmlns=""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38564662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0635E1-FC30-47D2-A2D2-D33C43DC19C4}"/>
              </a:ext>
            </a:extLst>
          </p:cNvPr>
          <p:cNvSpPr>
            <a:spLocks noGrp="1"/>
          </p:cNvSpPr>
          <p:nvPr>
            <p:ph type="title"/>
          </p:nvPr>
        </p:nvSpPr>
        <p:spPr/>
        <p:txBody>
          <a:bodyPr vert="horz" lIns="91440" tIns="45720" rIns="91440" bIns="45720" rtlCol="0" anchor="ctr">
            <a:normAutofit/>
          </a:bodyPr>
          <a:lstStyle/>
          <a:p>
            <a:r>
              <a:rPr lang="en-US" dirty="0">
                <a:latin typeface="Arial" panose="020B0604020202020204" pitchFamily="34" charset="0"/>
                <a:cs typeface="Arial" panose="020B0604020202020204" pitchFamily="34" charset="0"/>
              </a:rPr>
              <a:t>Enterprise Resource Planning System Overview</a:t>
            </a:r>
          </a:p>
        </p:txBody>
      </p:sp>
      <p:pic>
        <p:nvPicPr>
          <p:cNvPr id="7" name="Picture Placeholder 6">
            <a:extLst>
              <a:ext uri="{FF2B5EF4-FFF2-40B4-BE49-F238E27FC236}">
                <a16:creationId xmlns="" xmlns:a16="http://schemas.microsoft.com/office/drawing/2014/main" id="{1EA171B6-6054-45F9-A4A4-FABB714CB2E2}"/>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804194" y="2165350"/>
            <a:ext cx="3294063" cy="3294063"/>
          </a:xfrm>
          <a:prstGeom prst="rect">
            <a:avLst/>
          </a:prstGeom>
        </p:spPr>
      </p:pic>
      <p:sp>
        <p:nvSpPr>
          <p:cNvPr id="11" name="Content Placeholder 10">
            <a:extLst>
              <a:ext uri="{FF2B5EF4-FFF2-40B4-BE49-F238E27FC236}">
                <a16:creationId xmlns="" xmlns:a16="http://schemas.microsoft.com/office/drawing/2014/main" id="{8CECD7E3-BC02-4BCD-A7A7-7AEC75B2AD9F}"/>
              </a:ext>
            </a:extLst>
          </p:cNvPr>
          <p:cNvSpPr>
            <a:spLocks noGrp="1"/>
          </p:cNvSpPr>
          <p:nvPr>
            <p:ph sz="half" idx="2"/>
          </p:nvPr>
        </p:nvSpPr>
        <p:spPr/>
        <p:txBody>
          <a:bodyPr>
            <a:normAutofit/>
          </a:body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Cloud-based application system </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Increases efficiency </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Provides better-quality data visibility</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Reduces cost by eliminating IT staff</a:t>
            </a:r>
          </a:p>
        </p:txBody>
      </p:sp>
    </p:spTree>
    <p:extLst>
      <p:ext uri="{BB962C8B-B14F-4D97-AF65-F5344CB8AC3E}">
        <p14:creationId xmlns:p14="http://schemas.microsoft.com/office/powerpoint/2010/main" val="2303042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 xmlns:a16="http://schemas.microsoft.com/office/drawing/2014/main" id="{08E7A6F0-5CD3-481E-B0F2-E7F99FE675B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1">
            <a:extLst>
              <a:ext uri="{FF2B5EF4-FFF2-40B4-BE49-F238E27FC236}">
                <a16:creationId xmlns="" xmlns:a16="http://schemas.microsoft.com/office/drawing/2014/main" id="{511290DF-4975-4FCD-8B8D-BBC86B8366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 name="Title 1">
            <a:extLst>
              <a:ext uri="{FF2B5EF4-FFF2-40B4-BE49-F238E27FC236}">
                <a16:creationId xmlns="" xmlns:a16="http://schemas.microsoft.com/office/drawing/2014/main" id="{DF2687BC-E5DC-4B36-A8AC-47BF82F1F658}"/>
              </a:ext>
            </a:extLst>
          </p:cNvPr>
          <p:cNvSpPr>
            <a:spLocks noGrp="1"/>
          </p:cNvSpPr>
          <p:nvPr>
            <p:ph type="title"/>
          </p:nvPr>
        </p:nvSpPr>
        <p:spPr>
          <a:xfrm>
            <a:off x="1451581" y="1138228"/>
            <a:ext cx="3202716" cy="3858767"/>
          </a:xfrm>
        </p:spPr>
        <p:txBody>
          <a:bodyPr anchor="ctr">
            <a:normAutofit/>
          </a:bodyPr>
          <a:lstStyle/>
          <a:p>
            <a:pPr algn="ctr"/>
            <a:r>
              <a:rPr lang="en-US" sz="2400" b="1" u="sng" dirty="0">
                <a:latin typeface="Arial" panose="020B0604020202020204" pitchFamily="34" charset="0"/>
                <a:cs typeface="Arial" panose="020B0604020202020204" pitchFamily="34" charset="0"/>
              </a:rPr>
              <a:t>Bell and  Company </a:t>
            </a:r>
            <a:r>
              <a:rPr lang="en-US" sz="3600" dirty="0"/>
              <a:t/>
            </a:r>
            <a:br>
              <a:rPr lang="en-US" sz="3600" dirty="0"/>
            </a:br>
            <a:r>
              <a:rPr lang="en-US" sz="3600" i="1" dirty="0">
                <a:latin typeface="Arial" panose="020B0604020202020204" pitchFamily="34" charset="0"/>
                <a:cs typeface="Arial" panose="020B0604020202020204" pitchFamily="34" charset="0"/>
              </a:rPr>
              <a:t>Overview</a:t>
            </a:r>
          </a:p>
        </p:txBody>
      </p:sp>
      <p:grpSp>
        <p:nvGrpSpPr>
          <p:cNvPr id="21" name="Group 13">
            <a:extLst>
              <a:ext uri="{FF2B5EF4-FFF2-40B4-BE49-F238E27FC236}">
                <a16:creationId xmlns="" xmlns:a16="http://schemas.microsoft.com/office/drawing/2014/main" id="{357CA18A-A333-4DCB-842B-76827D2ECB2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5100021" y="638300"/>
            <a:ext cx="6409605" cy="4858625"/>
            <a:chOff x="7807230" y="2012810"/>
            <a:chExt cx="3251252" cy="3459865"/>
          </a:xfrm>
        </p:grpSpPr>
        <p:sp>
          <p:nvSpPr>
            <p:cNvPr id="15" name="Rectangle 14">
              <a:extLst>
                <a:ext uri="{FF2B5EF4-FFF2-40B4-BE49-F238E27FC236}">
                  <a16:creationId xmlns="" xmlns:a16="http://schemas.microsoft.com/office/drawing/2014/main" id="{6E785FC3-CE7B-46F8-8C7A-EBBF001EDB1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 xmlns:a16="http://schemas.microsoft.com/office/drawing/2014/main" id="{75069D9A-30C7-4159-880C-DD2BDC51009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8" name="Rectangle 17">
            <a:extLst>
              <a:ext uri="{FF2B5EF4-FFF2-40B4-BE49-F238E27FC236}">
                <a16:creationId xmlns="" xmlns:a16="http://schemas.microsoft.com/office/drawing/2014/main" id="{D9FE1511-6E1B-4F0E-8FF0-958527181C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419891" y="973636"/>
            <a:ext cx="5769864" cy="4187952"/>
          </a:xfrm>
          <a:prstGeom prst="rect">
            <a:avLst/>
          </a:prstGeom>
          <a:solidFill>
            <a:srgbClr val="FFFFFF"/>
          </a:solidFill>
          <a:ln w="6350">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a:extLst>
              <a:ext uri="{FF2B5EF4-FFF2-40B4-BE49-F238E27FC236}">
                <a16:creationId xmlns="" xmlns:a16="http://schemas.microsoft.com/office/drawing/2014/main" id="{AC2BC03E-FA00-4AF5-A277-45A145E663ED}"/>
              </a:ext>
            </a:extLst>
          </p:cNvPr>
          <p:cNvSpPr>
            <a:spLocks noGrp="1"/>
          </p:cNvSpPr>
          <p:nvPr>
            <p:ph idx="1"/>
          </p:nvPr>
        </p:nvSpPr>
        <p:spPr>
          <a:xfrm>
            <a:off x="5584483" y="1138228"/>
            <a:ext cx="5440680" cy="3858768"/>
          </a:xfrm>
        </p:spPr>
        <p:txBody>
          <a:bodyPr anchor="ctr">
            <a:normAutofit/>
          </a:bodyPr>
          <a:lstStyle/>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Is an Industrial and Marine Supply Distributer </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Located in Mobile, Alabama</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Upgraded from ink and paper accounting to ERP</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Increase in quality of customer service</a:t>
            </a:r>
          </a:p>
          <a:p>
            <a:pPr>
              <a:lnSpc>
                <a:spcPct val="200000"/>
              </a:lnSpc>
              <a:buFont typeface="Wingdings" panose="05000000000000000000" pitchFamily="2" charset="2"/>
              <a:buChar char="Ø"/>
            </a:pPr>
            <a:endParaRPr lang="en-US" sz="1800" dirty="0">
              <a:solidFill>
                <a:srgbClr val="000000"/>
              </a:solidFill>
              <a:latin typeface="Arial" panose="020B0604020202020204" pitchFamily="34" charset="0"/>
              <a:cs typeface="Arial" panose="020B0604020202020204" pitchFamily="34" charset="0"/>
            </a:endParaRPr>
          </a:p>
        </p:txBody>
      </p:sp>
      <p:cxnSp>
        <p:nvCxnSpPr>
          <p:cNvPr id="20" name="Straight Connector 19">
            <a:extLst>
              <a:ext uri="{FF2B5EF4-FFF2-40B4-BE49-F238E27FC236}">
                <a16:creationId xmlns="" xmlns:a16="http://schemas.microsoft.com/office/drawing/2014/main" id="{05C73161-1E4E-4E6A-91B2-E885CF8FFBA6}"/>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 xmlns:a16="http://schemas.microsoft.com/office/drawing/2014/main" id="{B1E64CB6-C7F2-46FF-AA99-58C796972956}"/>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a:xfrm>
            <a:off x="0" y="6130094"/>
            <a:ext cx="12192000" cy="742950"/>
          </a:xfrm>
          <a:prstGeom prst="rect">
            <a:avLst/>
          </a:prstGeom>
        </p:spPr>
      </p:pic>
      <p:pic>
        <p:nvPicPr>
          <p:cNvPr id="12" name="Picture 11" descr="A screenshot of a cell phone&#10;&#10;Description automatically generated">
            <a:extLst>
              <a:ext uri="{FF2B5EF4-FFF2-40B4-BE49-F238E27FC236}">
                <a16:creationId xmlns="" xmlns:a16="http://schemas.microsoft.com/office/drawing/2014/main" id="{BE32449E-0EB0-498A-90FF-F60A0B3FBA09}"/>
              </a:ext>
            </a:extLst>
          </p:cNvPr>
          <p:cNvPicPr>
            <a:picLocks noChangeAspect="1"/>
          </p:cNvPicPr>
          <p:nvPr/>
        </p:nvPicPr>
        <p:blipFill rotWithShape="1">
          <a:blip r:embed="rId4">
            <a:extLst>
              <a:ext uri="{28A0092B-C50C-407E-A947-70E740481C1C}">
                <a14:useLocalDpi xmlns:a14="http://schemas.microsoft.com/office/drawing/2010/main" val="0"/>
              </a:ext>
            </a:extLst>
          </a:blip>
          <a:srcRect l="12596" t="9072" r="80288" b="83767"/>
          <a:stretch/>
        </p:blipFill>
        <p:spPr>
          <a:xfrm>
            <a:off x="1286989" y="1037772"/>
            <a:ext cx="3217920" cy="917568"/>
          </a:xfrm>
          <a:prstGeom prst="rect">
            <a:avLst/>
          </a:prstGeom>
        </p:spPr>
      </p:pic>
    </p:spTree>
    <p:extLst>
      <p:ext uri="{BB962C8B-B14F-4D97-AF65-F5344CB8AC3E}">
        <p14:creationId xmlns:p14="http://schemas.microsoft.com/office/powerpoint/2010/main" val="19640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3" name="Rectangle 27">
            <a:extLst>
              <a:ext uri="{FF2B5EF4-FFF2-40B4-BE49-F238E27FC236}">
                <a16:creationId xmlns="" xmlns:a16="http://schemas.microsoft.com/office/drawing/2014/main" id="{C014BF94-4DFC-4A65-99BF-76277891EA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29">
            <a:extLst>
              <a:ext uri="{FF2B5EF4-FFF2-40B4-BE49-F238E27FC236}">
                <a16:creationId xmlns="" xmlns:a16="http://schemas.microsoft.com/office/drawing/2014/main" id="{B255C7B1-10DA-4D61-B560-5E1F081B34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 xmlns:a16="http://schemas.microsoft.com/office/drawing/2014/main" id="{D4BC08B6-4EA5-4709-8E16-361AE51ED02B}"/>
              </a:ext>
            </a:extLst>
          </p:cNvPr>
          <p:cNvSpPr>
            <a:spLocks noGrp="1"/>
          </p:cNvSpPr>
          <p:nvPr>
            <p:ph type="title"/>
          </p:nvPr>
        </p:nvSpPr>
        <p:spPr>
          <a:xfrm>
            <a:off x="1121028" y="948706"/>
            <a:ext cx="4507707" cy="1049235"/>
          </a:xfrm>
        </p:spPr>
        <p:txBody>
          <a:bodyPr>
            <a:normAutofit/>
          </a:bodyPr>
          <a:lstStyle/>
          <a:p>
            <a:r>
              <a:rPr lang="en-US" b="1" dirty="0">
                <a:latin typeface="Arial" panose="020B0604020202020204" pitchFamily="34" charset="0"/>
                <a:cs typeface="Arial" panose="020B0604020202020204" pitchFamily="34" charset="0"/>
              </a:rPr>
              <a:t>Bell and Company</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i="1" dirty="0">
                <a:latin typeface="Arial" panose="020B0604020202020204" pitchFamily="34" charset="0"/>
                <a:cs typeface="Arial" panose="020B0604020202020204" pitchFamily="34" charset="0"/>
              </a:rPr>
              <a:t>Issues</a:t>
            </a:r>
          </a:p>
        </p:txBody>
      </p:sp>
      <p:pic>
        <p:nvPicPr>
          <p:cNvPr id="32" name="Picture 31">
            <a:extLst>
              <a:ext uri="{FF2B5EF4-FFF2-40B4-BE49-F238E27FC236}">
                <a16:creationId xmlns="" xmlns:a16="http://schemas.microsoft.com/office/drawing/2014/main" id="{88C29B8B-A62C-43CE-92FF-12EAA1D01B53}"/>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1125460" y="643464"/>
            <a:ext cx="4526280" cy="155448"/>
          </a:xfrm>
          <a:prstGeom prst="rect">
            <a:avLst/>
          </a:prstGeom>
          <a:noFill/>
          <a:ln>
            <a:noFill/>
          </a:ln>
        </p:spPr>
      </p:pic>
      <p:sp>
        <p:nvSpPr>
          <p:cNvPr id="8" name="Content Placeholder 7">
            <a:extLst>
              <a:ext uri="{FF2B5EF4-FFF2-40B4-BE49-F238E27FC236}">
                <a16:creationId xmlns="" xmlns:a16="http://schemas.microsoft.com/office/drawing/2014/main" id="{D35BEC74-3887-4A12-B9A7-56FB80E36D09}"/>
              </a:ext>
            </a:extLst>
          </p:cNvPr>
          <p:cNvSpPr>
            <a:spLocks noGrp="1"/>
          </p:cNvSpPr>
          <p:nvPr>
            <p:ph idx="1"/>
          </p:nvPr>
        </p:nvSpPr>
        <p:spPr>
          <a:xfrm>
            <a:off x="1121030" y="2167151"/>
            <a:ext cx="4670170" cy="2692910"/>
          </a:xfrm>
        </p:spPr>
        <p:txBody>
          <a:bodyPr>
            <a:normAutofit/>
          </a:bodyPr>
          <a:lstStyle/>
          <a:p>
            <a:r>
              <a:rPr lang="en-US" sz="1800" dirty="0">
                <a:latin typeface="Arial" panose="020B0604020202020204" pitchFamily="34" charset="0"/>
                <a:cs typeface="Arial" panose="020B0604020202020204" pitchFamily="34" charset="0"/>
              </a:rPr>
              <a:t>Automated customer service was desired</a:t>
            </a:r>
          </a:p>
          <a:p>
            <a:r>
              <a:rPr lang="en-US" sz="1800" dirty="0">
                <a:latin typeface="Arial" panose="020B0604020202020204" pitchFamily="34" charset="0"/>
                <a:cs typeface="Arial" panose="020B0604020202020204" pitchFamily="34" charset="0"/>
              </a:rPr>
              <a:t>Outdated accounting technology</a:t>
            </a:r>
          </a:p>
          <a:p>
            <a:r>
              <a:rPr lang="en-US" sz="1800" dirty="0">
                <a:latin typeface="Arial" panose="020B0604020202020204" pitchFamily="34" charset="0"/>
                <a:cs typeface="Arial" panose="020B0604020202020204" pitchFamily="34" charset="0"/>
              </a:rPr>
              <a:t>Unreliable business processes</a:t>
            </a:r>
          </a:p>
          <a:p>
            <a:r>
              <a:rPr lang="en-US" sz="1800" dirty="0">
                <a:latin typeface="Arial" panose="020B0604020202020204" pitchFamily="34" charset="0"/>
                <a:cs typeface="Arial" panose="020B0604020202020204" pitchFamily="34" charset="0"/>
              </a:rPr>
              <a:t>Integration of third-party systems wanted</a:t>
            </a:r>
          </a:p>
          <a:p>
            <a:r>
              <a:rPr lang="en-US" sz="1800" dirty="0">
                <a:latin typeface="Arial" panose="020B0604020202020204" pitchFamily="34" charset="0"/>
                <a:cs typeface="Arial" panose="020B0604020202020204" pitchFamily="34" charset="0"/>
              </a:rPr>
              <a:t>More user-friendly interfaces wanted</a:t>
            </a:r>
          </a:p>
        </p:txBody>
      </p:sp>
      <p:pic>
        <p:nvPicPr>
          <p:cNvPr id="25" name="Graphic 24" descr="A close up of a sign&#10;&#10;Description generated with very high confidence">
            <a:extLst>
              <a:ext uri="{FF2B5EF4-FFF2-40B4-BE49-F238E27FC236}">
                <a16:creationId xmlns="" xmlns:a16="http://schemas.microsoft.com/office/drawing/2014/main" id="{769C2573-3E2B-43B0-B51F-24F6DA104124}"/>
              </a:ext>
            </a:extLst>
          </p:cNvPr>
          <p:cNvPicPr>
            <a:picLocks noChangeAspect="1"/>
          </p:cNvPicPr>
          <p:nvPr/>
        </p:nvPicPr>
        <p:blipFill rotWithShape="1">
          <a:blip r:embed="rId4">
            <a:extLst>
              <a:ext uri="{28A0092B-C50C-407E-A947-70E740481C1C}">
                <a14:useLocalDpi xmlns:a14="http://schemas.microsoft.com/office/drawing/2010/main" val="0"/>
              </a:ext>
            </a:extLst>
          </a:blip>
          <a:srcRect l="302" t="-5282" r="-302" b="5282"/>
          <a:stretch/>
        </p:blipFill>
        <p:spPr>
          <a:xfrm>
            <a:off x="6258319" y="1055465"/>
            <a:ext cx="4503066" cy="4176592"/>
          </a:xfrm>
          <a:prstGeom prst="rect">
            <a:avLst/>
          </a:prstGeom>
        </p:spPr>
      </p:pic>
      <p:pic>
        <p:nvPicPr>
          <p:cNvPr id="34" name="Picture 33">
            <a:extLst>
              <a:ext uri="{FF2B5EF4-FFF2-40B4-BE49-F238E27FC236}">
                <a16:creationId xmlns="" xmlns:a16="http://schemas.microsoft.com/office/drawing/2014/main" id="{F873EA42-E9E9-4806-A9F6-1718BE38B727}"/>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cxnSp>
        <p:nvCxnSpPr>
          <p:cNvPr id="36" name="Straight Connector 35">
            <a:extLst>
              <a:ext uri="{FF2B5EF4-FFF2-40B4-BE49-F238E27FC236}">
                <a16:creationId xmlns="" xmlns:a16="http://schemas.microsoft.com/office/drawing/2014/main" id="{A99D5523-0BC8-4D5A-871C-69C0725E736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2843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59C8E7D4-5E26-4086-95E5-C81042B23049}"/>
              </a:ext>
            </a:extLst>
          </p:cNvPr>
          <p:cNvSpPr>
            <a:spLocks noGrp="1"/>
          </p:cNvSpPr>
          <p:nvPr>
            <p:ph type="title"/>
          </p:nvPr>
        </p:nvSpPr>
        <p:spPr>
          <a:xfrm>
            <a:off x="1124291" y="952578"/>
            <a:ext cx="3275013" cy="1382659"/>
          </a:xfrm>
        </p:spPr>
        <p:txBody>
          <a:bodyPr>
            <a:normAutofit/>
          </a:bodyPr>
          <a:lstStyle/>
          <a:p>
            <a:r>
              <a:rPr lang="en-US" sz="4400" b="1" dirty="0">
                <a:latin typeface="Arial" panose="020B0604020202020204" pitchFamily="34" charset="0"/>
                <a:cs typeface="Arial" panose="020B0604020202020204" pitchFamily="34" charset="0"/>
              </a:rPr>
              <a:t>Bell and Company </a:t>
            </a:r>
          </a:p>
        </p:txBody>
      </p:sp>
      <p:sp>
        <p:nvSpPr>
          <p:cNvPr id="5" name="Content Placeholder 4">
            <a:extLst>
              <a:ext uri="{FF2B5EF4-FFF2-40B4-BE49-F238E27FC236}">
                <a16:creationId xmlns="" xmlns:a16="http://schemas.microsoft.com/office/drawing/2014/main" id="{E49AE50D-DC77-4E17-ABEB-D0014B7DEF99}"/>
              </a:ext>
            </a:extLst>
          </p:cNvPr>
          <p:cNvSpPr>
            <a:spLocks noGrp="1"/>
          </p:cNvSpPr>
          <p:nvPr>
            <p:ph idx="1"/>
          </p:nvPr>
        </p:nvSpPr>
        <p:spPr>
          <a:xfrm>
            <a:off x="4723334" y="952579"/>
            <a:ext cx="6012470" cy="4501094"/>
          </a:xfrm>
        </p:spPr>
        <p:txBody>
          <a:bodyPr>
            <a:normAutofit/>
          </a:bodyPr>
          <a:lstStyle/>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Enabled a more modern accounting system</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Improved customer service</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Improved employees' productivity</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Integrated many functional systems</a:t>
            </a:r>
          </a:p>
          <a:p>
            <a:pPr marL="0" indent="0">
              <a:lnSpc>
                <a:spcPct val="200000"/>
              </a:lnSpc>
              <a:buNone/>
            </a:pPr>
            <a:endParaRPr lang="en-US" sz="1800" dirty="0">
              <a:latin typeface="Arial" panose="020B0604020202020204" pitchFamily="34" charset="0"/>
              <a:cs typeface="Arial" panose="020B0604020202020204" pitchFamily="34" charset="0"/>
            </a:endParaRPr>
          </a:p>
          <a:p>
            <a:pPr>
              <a:lnSpc>
                <a:spcPct val="200000"/>
              </a:lnSpc>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 xmlns:a16="http://schemas.microsoft.com/office/drawing/2014/main" id="{BB5407AE-70D8-4E08-8118-13CFA343634B}"/>
              </a:ext>
            </a:extLst>
          </p:cNvPr>
          <p:cNvSpPr>
            <a:spLocks noGrp="1"/>
          </p:cNvSpPr>
          <p:nvPr>
            <p:ph type="body" sz="half" idx="2"/>
          </p:nvPr>
        </p:nvSpPr>
        <p:spPr>
          <a:xfrm>
            <a:off x="1124290" y="2343846"/>
            <a:ext cx="3275013" cy="2178918"/>
          </a:xfrm>
        </p:spPr>
        <p:txBody>
          <a:bodyPr>
            <a:normAutofit/>
          </a:bodyPr>
          <a:lstStyle/>
          <a:p>
            <a:pPr algn="ctr"/>
            <a:r>
              <a:rPr lang="en-US" sz="2400" i="1" dirty="0">
                <a:latin typeface="Arial" panose="020B0604020202020204" pitchFamily="34" charset="0"/>
                <a:cs typeface="Arial" panose="020B0604020202020204" pitchFamily="34" charset="0"/>
              </a:rPr>
              <a:t>ERP Success Factors</a:t>
            </a:r>
          </a:p>
        </p:txBody>
      </p:sp>
    </p:spTree>
    <p:extLst>
      <p:ext uri="{BB962C8B-B14F-4D97-AF65-F5344CB8AC3E}">
        <p14:creationId xmlns:p14="http://schemas.microsoft.com/office/powerpoint/2010/main" val="138342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3" name="Picture 37">
            <a:extLst>
              <a:ext uri="{FF2B5EF4-FFF2-40B4-BE49-F238E27FC236}">
                <a16:creationId xmlns="" xmlns:a16="http://schemas.microsoft.com/office/drawing/2014/main" id="{F28373B5-F4E4-4102-9D27-E17631B4C7A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55" name="Rectangle 39">
            <a:extLst>
              <a:ext uri="{FF2B5EF4-FFF2-40B4-BE49-F238E27FC236}">
                <a16:creationId xmlns="" xmlns:a16="http://schemas.microsoft.com/office/drawing/2014/main" id="{F23306E6-5D0B-439F-BB88-7F1CEA89BD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7" name="Straight Connector 41">
            <a:extLst>
              <a:ext uri="{FF2B5EF4-FFF2-40B4-BE49-F238E27FC236}">
                <a16:creationId xmlns="" xmlns:a16="http://schemas.microsoft.com/office/drawing/2014/main" id="{23D9016E-713D-40ED-A242-4F407E90538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9" name="Picture 43">
            <a:extLst>
              <a:ext uri="{FF2B5EF4-FFF2-40B4-BE49-F238E27FC236}">
                <a16:creationId xmlns="" xmlns:a16="http://schemas.microsoft.com/office/drawing/2014/main" id="{FF1DEE04-57A9-4F64-958D-D1D4941EF5A5}"/>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 useBgFill="1">
        <p:nvSpPr>
          <p:cNvPr id="60" name="Rectangle 45">
            <a:extLst>
              <a:ext uri="{FF2B5EF4-FFF2-40B4-BE49-F238E27FC236}">
                <a16:creationId xmlns="" xmlns:a16="http://schemas.microsoft.com/office/drawing/2014/main" id="{08E7A6F0-5CD3-481E-B0F2-E7F99FE675B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47">
            <a:extLst>
              <a:ext uri="{FF2B5EF4-FFF2-40B4-BE49-F238E27FC236}">
                <a16:creationId xmlns="" xmlns:a16="http://schemas.microsoft.com/office/drawing/2014/main" id="{511290DF-4975-4FCD-8B8D-BBC86B8366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4">
            <a:extLst>
              <a:ext uri="{FF2B5EF4-FFF2-40B4-BE49-F238E27FC236}">
                <a16:creationId xmlns="" xmlns:a16="http://schemas.microsoft.com/office/drawing/2014/main" id="{508D6B42-755B-4946-8B6F-8435316A3863}"/>
              </a:ext>
            </a:extLst>
          </p:cNvPr>
          <p:cNvSpPr>
            <a:spLocks noGrp="1"/>
          </p:cNvSpPr>
          <p:nvPr>
            <p:ph type="title"/>
          </p:nvPr>
        </p:nvSpPr>
        <p:spPr>
          <a:xfrm>
            <a:off x="1451581" y="1138228"/>
            <a:ext cx="3202716" cy="3858767"/>
          </a:xfrm>
        </p:spPr>
        <p:txBody>
          <a:bodyPr vert="horz" lIns="91440" tIns="45720" rIns="91440" bIns="45720" rtlCol="0" anchor="ctr">
            <a:normAutofit/>
          </a:bodyPr>
          <a:lstStyle/>
          <a:p>
            <a:r>
              <a:rPr lang="en-US" sz="3600" b="1" dirty="0"/>
              <a:t>Bell and Company</a:t>
            </a:r>
            <a:r>
              <a:rPr lang="en-US" sz="3600" dirty="0"/>
              <a:t/>
            </a:r>
            <a:br>
              <a:rPr lang="en-US" sz="3600" dirty="0"/>
            </a:br>
            <a:r>
              <a:rPr lang="en-US" sz="3600" dirty="0"/>
              <a:t>    </a:t>
            </a:r>
            <a:r>
              <a:rPr lang="en-US" sz="3600" i="1" dirty="0"/>
              <a:t>Lessons </a:t>
            </a:r>
            <a:br>
              <a:rPr lang="en-US" sz="3600" i="1" dirty="0"/>
            </a:br>
            <a:r>
              <a:rPr lang="en-US" sz="3600" i="1" dirty="0"/>
              <a:t>	Learned</a:t>
            </a:r>
          </a:p>
        </p:txBody>
      </p:sp>
      <p:grpSp>
        <p:nvGrpSpPr>
          <p:cNvPr id="62" name="Group 49">
            <a:extLst>
              <a:ext uri="{FF2B5EF4-FFF2-40B4-BE49-F238E27FC236}">
                <a16:creationId xmlns="" xmlns:a16="http://schemas.microsoft.com/office/drawing/2014/main" id="{357CA18A-A333-4DCB-842B-76827D2ECB2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5100021" y="638300"/>
            <a:ext cx="6409605" cy="4858625"/>
            <a:chOff x="7807230" y="2012810"/>
            <a:chExt cx="3251252" cy="3459865"/>
          </a:xfrm>
        </p:grpSpPr>
        <p:sp>
          <p:nvSpPr>
            <p:cNvPr id="51" name="Rectangle 50">
              <a:extLst>
                <a:ext uri="{FF2B5EF4-FFF2-40B4-BE49-F238E27FC236}">
                  <a16:creationId xmlns="" xmlns:a16="http://schemas.microsoft.com/office/drawing/2014/main" id="{6E785FC3-CE7B-46F8-8C7A-EBBF001EDB1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 xmlns:a16="http://schemas.microsoft.com/office/drawing/2014/main" id="{75069D9A-30C7-4159-880C-DD2BDC51009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54" name="Rectangle 53">
            <a:extLst>
              <a:ext uri="{FF2B5EF4-FFF2-40B4-BE49-F238E27FC236}">
                <a16:creationId xmlns="" xmlns:a16="http://schemas.microsoft.com/office/drawing/2014/main" id="{D9FE1511-6E1B-4F0E-8FF0-958527181C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419891" y="973636"/>
            <a:ext cx="5769864" cy="4187952"/>
          </a:xfrm>
          <a:prstGeom prst="rect">
            <a:avLst/>
          </a:prstGeom>
          <a:solidFill>
            <a:srgbClr val="FFFFFF"/>
          </a:solidFill>
          <a:ln w="6350">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7">
            <a:extLst>
              <a:ext uri="{FF2B5EF4-FFF2-40B4-BE49-F238E27FC236}">
                <a16:creationId xmlns="" xmlns:a16="http://schemas.microsoft.com/office/drawing/2014/main" id="{6E37EEF5-F536-485A-8AE2-57033843D535}"/>
              </a:ext>
            </a:extLst>
          </p:cNvPr>
          <p:cNvSpPr>
            <a:spLocks noGrp="1"/>
          </p:cNvSpPr>
          <p:nvPr>
            <p:ph type="body" sz="half" idx="2"/>
          </p:nvPr>
        </p:nvSpPr>
        <p:spPr>
          <a:xfrm>
            <a:off x="5584483" y="1138228"/>
            <a:ext cx="5440680" cy="3858768"/>
          </a:xfrm>
        </p:spPr>
        <p:txBody>
          <a:bodyPr vert="horz" lIns="91440" tIns="45720" rIns="91440" bIns="45720" rtlCol="0" anchor="ctr">
            <a:normAutofit/>
          </a:bodyPr>
          <a:lstStyle/>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Upgrading systems is vitally important</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No IT staff were needed</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The solution was low cost</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Increased productivity</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ERP improved upon customer service issues</a:t>
            </a:r>
          </a:p>
        </p:txBody>
      </p:sp>
      <p:cxnSp>
        <p:nvCxnSpPr>
          <p:cNvPr id="56" name="Straight Connector 55">
            <a:extLst>
              <a:ext uri="{FF2B5EF4-FFF2-40B4-BE49-F238E27FC236}">
                <a16:creationId xmlns="" xmlns:a16="http://schemas.microsoft.com/office/drawing/2014/main" id="{05C73161-1E4E-4E6A-91B2-E885CF8FFBA6}"/>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 xmlns:a16="http://schemas.microsoft.com/office/drawing/2014/main" id="{B1E64CB6-C7F2-46FF-AA99-58C796972956}"/>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a:xfrm>
            <a:off x="0" y="6130094"/>
            <a:ext cx="12192000" cy="742950"/>
          </a:xfrm>
          <a:prstGeom prst="rect">
            <a:avLst/>
          </a:prstGeom>
        </p:spPr>
      </p:pic>
      <p:pic>
        <p:nvPicPr>
          <p:cNvPr id="4" name="Picture 3" descr="A screenshot of a cell phone&#10;&#10;Description automatically generated">
            <a:extLst>
              <a:ext uri="{FF2B5EF4-FFF2-40B4-BE49-F238E27FC236}">
                <a16:creationId xmlns="" xmlns:a16="http://schemas.microsoft.com/office/drawing/2014/main" id="{F018388C-989E-41FC-923D-23AEAB47094E}"/>
              </a:ext>
            </a:extLst>
          </p:cNvPr>
          <p:cNvPicPr>
            <a:picLocks noChangeAspect="1"/>
          </p:cNvPicPr>
          <p:nvPr/>
        </p:nvPicPr>
        <p:blipFill rotWithShape="1">
          <a:blip r:embed="rId5">
            <a:extLst>
              <a:ext uri="{28A0092B-C50C-407E-A947-70E740481C1C}">
                <a14:useLocalDpi xmlns:a14="http://schemas.microsoft.com/office/drawing/2010/main" val="0"/>
              </a:ext>
            </a:extLst>
          </a:blip>
          <a:srcRect l="12596" t="9072" r="80288" b="83767"/>
          <a:stretch/>
        </p:blipFill>
        <p:spPr>
          <a:xfrm>
            <a:off x="941052" y="899527"/>
            <a:ext cx="3217920" cy="917568"/>
          </a:xfrm>
          <a:prstGeom prst="rect">
            <a:avLst/>
          </a:prstGeom>
        </p:spPr>
      </p:pic>
    </p:spTree>
    <p:extLst>
      <p:ext uri="{BB962C8B-B14F-4D97-AF65-F5344CB8AC3E}">
        <p14:creationId xmlns:p14="http://schemas.microsoft.com/office/powerpoint/2010/main" val="3463009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 xmlns:a16="http://schemas.microsoft.com/office/drawing/2014/main" id="{C014BF94-4DFC-4A65-99BF-76277891EA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3">
            <a:extLst>
              <a:ext uri="{FF2B5EF4-FFF2-40B4-BE49-F238E27FC236}">
                <a16:creationId xmlns="" xmlns:a16="http://schemas.microsoft.com/office/drawing/2014/main" id="{B255C7B1-10DA-4D61-B560-5E1F081B34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 xmlns:a16="http://schemas.microsoft.com/office/drawing/2014/main" id="{38D9A6CC-95EE-4306-A89D-C599D4C0B43F}"/>
              </a:ext>
            </a:extLst>
          </p:cNvPr>
          <p:cNvSpPr>
            <a:spLocks noGrp="1"/>
          </p:cNvSpPr>
          <p:nvPr>
            <p:ph type="title"/>
          </p:nvPr>
        </p:nvSpPr>
        <p:spPr>
          <a:xfrm>
            <a:off x="1121028" y="948706"/>
            <a:ext cx="4507707" cy="1049235"/>
          </a:xfrm>
        </p:spPr>
        <p:txBody>
          <a:bodyPr>
            <a:normAutofit/>
          </a:bodyPr>
          <a:lstStyle/>
          <a:p>
            <a:r>
              <a:rPr lang="en-US" b="1" dirty="0">
                <a:latin typeface="Arial" panose="020B0604020202020204" pitchFamily="34" charset="0"/>
                <a:cs typeface="Arial" panose="020B0604020202020204" pitchFamily="34" charset="0"/>
              </a:rPr>
              <a:t>Rolls Royce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i="1" dirty="0">
                <a:latin typeface="Arial" panose="020B0604020202020204" pitchFamily="34" charset="0"/>
                <a:cs typeface="Arial" panose="020B0604020202020204" pitchFamily="34" charset="0"/>
              </a:rPr>
              <a:t>Overview</a:t>
            </a:r>
          </a:p>
        </p:txBody>
      </p:sp>
      <p:pic>
        <p:nvPicPr>
          <p:cNvPr id="19" name="Picture 15">
            <a:extLst>
              <a:ext uri="{FF2B5EF4-FFF2-40B4-BE49-F238E27FC236}">
                <a16:creationId xmlns="" xmlns:a16="http://schemas.microsoft.com/office/drawing/2014/main" id="{88C29B8B-A62C-43CE-92FF-12EAA1D01B53}"/>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1125460" y="643464"/>
            <a:ext cx="4526280" cy="155448"/>
          </a:xfrm>
          <a:prstGeom prst="rect">
            <a:avLst/>
          </a:prstGeom>
          <a:noFill/>
          <a:ln>
            <a:noFill/>
          </a:ln>
        </p:spPr>
      </p:pic>
      <p:sp>
        <p:nvSpPr>
          <p:cNvPr id="5" name="Content Placeholder 4">
            <a:extLst>
              <a:ext uri="{FF2B5EF4-FFF2-40B4-BE49-F238E27FC236}">
                <a16:creationId xmlns="" xmlns:a16="http://schemas.microsoft.com/office/drawing/2014/main" id="{4F0F5D4F-7F0E-4667-BA5B-05E34BE84F8B}"/>
              </a:ext>
            </a:extLst>
          </p:cNvPr>
          <p:cNvSpPr>
            <a:spLocks noGrp="1"/>
          </p:cNvSpPr>
          <p:nvPr>
            <p:ph idx="1"/>
          </p:nvPr>
        </p:nvSpPr>
        <p:spPr>
          <a:xfrm>
            <a:off x="1121030" y="2167151"/>
            <a:ext cx="4503066" cy="3299194"/>
          </a:xfrm>
        </p:spPr>
        <p:txBody>
          <a:bodyPr>
            <a:normAutofit fontScale="92500" lnSpcReduction="20000"/>
          </a:bodyPr>
          <a:lstStyle/>
          <a:p>
            <a:pPr>
              <a:buFont typeface="Wingdings" panose="05000000000000000000" pitchFamily="2" charset="2"/>
              <a:buChar char="Ø"/>
            </a:pPr>
            <a:r>
              <a:rPr lang="en-US" sz="1800" dirty="0">
                <a:latin typeface="Arial" charset="0"/>
                <a:ea typeface="Arial" charset="0"/>
                <a:cs typeface="Arial" charset="0"/>
              </a:rPr>
              <a:t>Established in 1904</a:t>
            </a:r>
          </a:p>
          <a:p>
            <a:endParaRPr lang="en-US" sz="1800" dirty="0">
              <a:latin typeface="Arial" charset="0"/>
              <a:ea typeface="Arial" charset="0"/>
              <a:cs typeface="Arial" charset="0"/>
            </a:endParaRPr>
          </a:p>
          <a:p>
            <a:pPr>
              <a:buFont typeface="Wingdings" panose="05000000000000000000" pitchFamily="2" charset="2"/>
              <a:buChar char="Ø"/>
            </a:pPr>
            <a:r>
              <a:rPr lang="en-US" sz="1800" dirty="0">
                <a:latin typeface="Arial" charset="0"/>
                <a:ea typeface="Arial" charset="0"/>
                <a:cs typeface="Arial" charset="0"/>
              </a:rPr>
              <a:t>Worldwide Presence (Operates in 50 countries) </a:t>
            </a:r>
          </a:p>
          <a:p>
            <a:endParaRPr lang="en-US" sz="1800" dirty="0">
              <a:latin typeface="Arial" charset="0"/>
              <a:ea typeface="Arial" charset="0"/>
              <a:cs typeface="Arial" charset="0"/>
            </a:endParaRPr>
          </a:p>
          <a:p>
            <a:pPr>
              <a:buFont typeface="Wingdings" panose="05000000000000000000" pitchFamily="2" charset="2"/>
              <a:buChar char="Ø"/>
            </a:pPr>
            <a:r>
              <a:rPr lang="en-US" sz="1800" dirty="0">
                <a:latin typeface="Arial" charset="0"/>
                <a:ea typeface="Arial" charset="0"/>
                <a:cs typeface="Arial" charset="0"/>
              </a:rPr>
              <a:t>New acquisitions lead to dramatic increase in size </a:t>
            </a:r>
          </a:p>
          <a:p>
            <a:endParaRPr lang="en-US" sz="1800" dirty="0">
              <a:latin typeface="Arial" charset="0"/>
              <a:ea typeface="Arial" charset="0"/>
              <a:cs typeface="Arial" charset="0"/>
            </a:endParaRPr>
          </a:p>
          <a:p>
            <a:pPr>
              <a:buFont typeface="Wingdings" panose="05000000000000000000" pitchFamily="2" charset="2"/>
              <a:buChar char="Ø"/>
            </a:pPr>
            <a:r>
              <a:rPr lang="en-US" sz="1800" dirty="0">
                <a:latin typeface="Arial" charset="0"/>
                <a:ea typeface="Arial" charset="0"/>
                <a:cs typeface="Arial" charset="0"/>
              </a:rPr>
              <a:t>1500 systems, mostly internally developed</a:t>
            </a:r>
            <a:endParaRPr lang="en-US" sz="1800" dirty="0">
              <a:latin typeface="Arial" panose="020B0604020202020204" pitchFamily="34" charset="0"/>
              <a:ea typeface="Arial" charset="0"/>
              <a:cs typeface="Arial" panose="020B0604020202020204" pitchFamily="34" charset="0"/>
            </a:endParaRPr>
          </a:p>
          <a:p>
            <a:pPr marL="0" indent="0">
              <a:buNone/>
            </a:pPr>
            <a:endParaRPr lang="en-US" sz="1800" dirty="0">
              <a:latin typeface="Arial" charset="0"/>
              <a:ea typeface="Arial" charset="0"/>
              <a:cs typeface="Arial" charset="0"/>
            </a:endParaRPr>
          </a:p>
        </p:txBody>
      </p:sp>
      <p:pic>
        <p:nvPicPr>
          <p:cNvPr id="21" name="Graphic 8" descr="A drawing of a cartoon character&#10;&#10;Description generated with high confidence">
            <a:extLst>
              <a:ext uri="{FF2B5EF4-FFF2-40B4-BE49-F238E27FC236}">
                <a16:creationId xmlns="" xmlns:a16="http://schemas.microsoft.com/office/drawing/2014/main" id="{A983D396-7344-417C-81C0-4A2078EA4B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1488" y="805583"/>
            <a:ext cx="3806288" cy="4660762"/>
          </a:xfrm>
          <a:prstGeom prst="rect">
            <a:avLst/>
          </a:prstGeom>
        </p:spPr>
      </p:pic>
      <p:pic>
        <p:nvPicPr>
          <p:cNvPr id="23" name="Picture 17">
            <a:extLst>
              <a:ext uri="{FF2B5EF4-FFF2-40B4-BE49-F238E27FC236}">
                <a16:creationId xmlns="" xmlns:a16="http://schemas.microsoft.com/office/drawing/2014/main" id="{F873EA42-E9E9-4806-A9F6-1718BE38B727}"/>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cxnSp>
        <p:nvCxnSpPr>
          <p:cNvPr id="24" name="Straight Connector 19">
            <a:extLst>
              <a:ext uri="{FF2B5EF4-FFF2-40B4-BE49-F238E27FC236}">
                <a16:creationId xmlns="" xmlns:a16="http://schemas.microsoft.com/office/drawing/2014/main" id="{A99D5523-0BC8-4D5A-871C-69C0725E736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3" name="Picture 2" descr="A close up of a sign&#10;&#10;Description automatically generated">
            <a:extLst>
              <a:ext uri="{FF2B5EF4-FFF2-40B4-BE49-F238E27FC236}">
                <a16:creationId xmlns="" xmlns:a16="http://schemas.microsoft.com/office/drawing/2014/main" id="{8059A453-670C-4580-AD86-CFB0DE72A8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34537" y="968122"/>
            <a:ext cx="1017203" cy="1652954"/>
          </a:xfrm>
          <a:prstGeom prst="rect">
            <a:avLst/>
          </a:prstGeom>
        </p:spPr>
      </p:pic>
    </p:spTree>
    <p:extLst>
      <p:ext uri="{BB962C8B-B14F-4D97-AF65-F5344CB8AC3E}">
        <p14:creationId xmlns:p14="http://schemas.microsoft.com/office/powerpoint/2010/main" val="4017389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803C30-9A42-4BC6-BDE6-7F2D74CC4437}"/>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Rolls Royce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i="1" dirty="0">
                <a:latin typeface="Arial" panose="020B0604020202020204" pitchFamily="34" charset="0"/>
                <a:cs typeface="Arial" panose="020B0604020202020204" pitchFamily="34" charset="0"/>
              </a:rPr>
              <a:t>Issues </a:t>
            </a:r>
          </a:p>
        </p:txBody>
      </p:sp>
      <p:sp>
        <p:nvSpPr>
          <p:cNvPr id="3" name="Content Placeholder 2">
            <a:extLst>
              <a:ext uri="{FF2B5EF4-FFF2-40B4-BE49-F238E27FC236}">
                <a16:creationId xmlns="" xmlns:a16="http://schemas.microsoft.com/office/drawing/2014/main" id="{A906C669-1260-48C2-B614-D742811CC1C1}"/>
              </a:ext>
            </a:extLst>
          </p:cNvPr>
          <p:cNvSpPr>
            <a:spLocks noGrp="1"/>
          </p:cNvSpPr>
          <p:nvPr>
            <p:ph idx="1"/>
          </p:nvPr>
        </p:nvSpPr>
        <p:spPr/>
        <p:txBody>
          <a:bodyPr>
            <a:normAutofit fontScale="77500" lnSpcReduction="20000"/>
          </a:bodyPr>
          <a:lstStyle/>
          <a:p>
            <a:pPr lvl="0">
              <a:buFont typeface="Wingdings" panose="05000000000000000000" pitchFamily="2" charset="2"/>
              <a:buChar char="Ø"/>
            </a:pPr>
            <a:r>
              <a:rPr lang="en-US" dirty="0"/>
              <a:t>Plethora of fragmented systems in need of integration</a:t>
            </a:r>
          </a:p>
          <a:p>
            <a:pPr lvl="0">
              <a:buFont typeface="Wingdings" panose="05000000000000000000" pitchFamily="2" charset="2"/>
              <a:buChar char="Ø"/>
            </a:pPr>
            <a:r>
              <a:rPr lang="en-US" dirty="0"/>
              <a:t>Operation and upkeep of so many systems was expensive and difficult</a:t>
            </a:r>
          </a:p>
          <a:p>
            <a:pPr lvl="0">
              <a:buFont typeface="Wingdings" panose="05000000000000000000" pitchFamily="2" charset="2"/>
              <a:buChar char="Ø"/>
            </a:pPr>
            <a:r>
              <a:rPr lang="en-US" dirty="0"/>
              <a:t>Accuracy, accessibility, and consistency was a problem in legacy systems</a:t>
            </a:r>
          </a:p>
          <a:p>
            <a:pPr lvl="0">
              <a:buFont typeface="Wingdings" panose="05000000000000000000" pitchFamily="2" charset="2"/>
              <a:buChar char="Ø"/>
            </a:pPr>
            <a:r>
              <a:rPr lang="en-US" dirty="0"/>
              <a:t>Division of labor was deeply compartmentalized resulting in counterproductive isolation</a:t>
            </a:r>
          </a:p>
          <a:p>
            <a:pPr lvl="0">
              <a:buFont typeface="Wingdings" panose="05000000000000000000" pitchFamily="2" charset="2"/>
              <a:buChar char="Ø"/>
            </a:pPr>
            <a:r>
              <a:rPr lang="en-US" dirty="0"/>
              <a:t>Lack of communication between sites</a:t>
            </a:r>
          </a:p>
          <a:p>
            <a:pPr lvl="0">
              <a:buFont typeface="Wingdings" panose="05000000000000000000" pitchFamily="2" charset="2"/>
              <a:buChar char="Ø"/>
            </a:pPr>
            <a:r>
              <a:rPr lang="en-US" dirty="0"/>
              <a:t>Old systems caused stock problems, due to poor tracking of work in progress</a:t>
            </a:r>
          </a:p>
          <a:p>
            <a:pPr lvl="0">
              <a:buFont typeface="Wingdings" panose="05000000000000000000" pitchFamily="2" charset="2"/>
              <a:buChar char="Ø"/>
            </a:pPr>
            <a:r>
              <a:rPr lang="en-US" dirty="0"/>
              <a:t>Systems for finance and procurement had problematic interface between file formats</a:t>
            </a:r>
          </a:p>
          <a:p>
            <a:pPr lvl="0">
              <a:buFont typeface="Wingdings" panose="05000000000000000000" pitchFamily="2" charset="2"/>
              <a:buChar char="Ø"/>
            </a:pPr>
            <a:r>
              <a:rPr lang="en-US" dirty="0"/>
              <a:t>Legacy systems did not support company agility in a competitive and changing environment</a:t>
            </a:r>
          </a:p>
          <a:p>
            <a:pPr marL="0" lv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3718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0C37FA-812F-4E08-96E3-5D52002D614F}"/>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Rolls Royce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ERP </a:t>
            </a:r>
            <a:r>
              <a:rPr lang="en-US" i="1" dirty="0">
                <a:latin typeface="Arial" panose="020B0604020202020204" pitchFamily="34" charset="0"/>
                <a:cs typeface="Arial" panose="020B0604020202020204" pitchFamily="34" charset="0"/>
              </a:rPr>
              <a:t>Success Factors</a:t>
            </a:r>
          </a:p>
        </p:txBody>
      </p:sp>
      <p:sp>
        <p:nvSpPr>
          <p:cNvPr id="3" name="Content Placeholder 2">
            <a:extLst>
              <a:ext uri="{FF2B5EF4-FFF2-40B4-BE49-F238E27FC236}">
                <a16:creationId xmlns="" xmlns:a16="http://schemas.microsoft.com/office/drawing/2014/main" id="{BB47B9B2-AD84-432E-AB79-D22822DB65B2}"/>
              </a:ext>
            </a:extLst>
          </p:cNvPr>
          <p:cNvSpPr>
            <a:spLocks noGrp="1"/>
          </p:cNvSpPr>
          <p:nvPr>
            <p:ph idx="1"/>
          </p:nvPr>
        </p:nvSpPr>
        <p:spPr/>
        <p:txBody>
          <a:bodyPr>
            <a:normAutofit fontScale="85000" lnSpcReduction="20000"/>
          </a:bodyPr>
          <a:lstStyle/>
          <a:p>
            <a:pPr>
              <a:buFont typeface="Wingdings" panose="05000000000000000000" pitchFamily="2" charset="2"/>
              <a:buChar char="Ø"/>
            </a:pPr>
            <a:r>
              <a:rPr lang="en-US" dirty="0">
                <a:ea typeface="Arial" charset="0"/>
                <a:cs typeface="Arial" charset="0"/>
              </a:rPr>
              <a:t>Cultural </a:t>
            </a:r>
          </a:p>
          <a:p>
            <a:pPr lvl="1">
              <a:buFont typeface="Wingdings" panose="05000000000000000000" pitchFamily="2" charset="2"/>
              <a:buChar char="Ø"/>
            </a:pPr>
            <a:r>
              <a:rPr lang="en-US" dirty="0">
                <a:ea typeface="Arial" charset="0"/>
                <a:cs typeface="Arial" charset="0"/>
              </a:rPr>
              <a:t>The resistance to change for many employees was overcome by ease of use and greater ability to communicate internally</a:t>
            </a:r>
          </a:p>
          <a:p>
            <a:pPr>
              <a:buFont typeface="Wingdings" panose="05000000000000000000" pitchFamily="2" charset="2"/>
              <a:buChar char="Ø"/>
            </a:pPr>
            <a:r>
              <a:rPr lang="en-US" dirty="0">
                <a:ea typeface="Arial" charset="0"/>
                <a:cs typeface="Arial" charset="0"/>
              </a:rPr>
              <a:t>Business</a:t>
            </a:r>
          </a:p>
          <a:p>
            <a:pPr lvl="1">
              <a:buFont typeface="Wingdings" panose="05000000000000000000" pitchFamily="2" charset="2"/>
              <a:buChar char="Ø"/>
            </a:pPr>
            <a:r>
              <a:rPr lang="en-US" dirty="0">
                <a:ea typeface="Arial" charset="0"/>
                <a:cs typeface="Arial" charset="0"/>
              </a:rPr>
              <a:t>Outsourcing the problem to Electronic Data Services (EDS) brought a valuable external perspective</a:t>
            </a:r>
          </a:p>
          <a:p>
            <a:pPr lvl="1">
              <a:buFont typeface="Wingdings" panose="05000000000000000000" pitchFamily="2" charset="2"/>
              <a:buChar char="Ø"/>
            </a:pPr>
            <a:r>
              <a:rPr lang="en-US" dirty="0">
                <a:ea typeface="Arial" charset="0"/>
                <a:cs typeface="Arial" charset="0"/>
              </a:rPr>
              <a:t>EDS was effective at choosing a reliable and efficient system in SAP ERP</a:t>
            </a:r>
          </a:p>
          <a:p>
            <a:pPr>
              <a:buFont typeface="Wingdings" panose="05000000000000000000" pitchFamily="2" charset="2"/>
              <a:buChar char="Ø"/>
            </a:pPr>
            <a:r>
              <a:rPr lang="en-US" dirty="0">
                <a:ea typeface="Arial" charset="0"/>
                <a:cs typeface="Arial" charset="0"/>
              </a:rPr>
              <a:t>Technical </a:t>
            </a:r>
          </a:p>
          <a:p>
            <a:pPr lvl="1">
              <a:buFont typeface="Wingdings" panose="05000000000000000000" pitchFamily="2" charset="2"/>
              <a:buChar char="Ø"/>
            </a:pPr>
            <a:r>
              <a:rPr lang="en-US" dirty="0">
                <a:ea typeface="Arial" charset="0"/>
                <a:cs typeface="Arial" charset="0"/>
              </a:rPr>
              <a:t>Complex business processes had to be summarized, effects were assessed throughout entire business</a:t>
            </a:r>
          </a:p>
          <a:p>
            <a:pPr lvl="1">
              <a:buFont typeface="Wingdings" panose="05000000000000000000" pitchFamily="2" charset="2"/>
              <a:buChar char="Ø"/>
            </a:pPr>
            <a:r>
              <a:rPr lang="en-US" dirty="0">
                <a:ea typeface="Arial" charset="0"/>
                <a:cs typeface="Arial" charset="0"/>
              </a:rPr>
              <a:t>Data migration was equivalent to ten medium sized business joining into one</a:t>
            </a:r>
          </a:p>
          <a:p>
            <a:pPr marL="457200" lvl="1" indent="0">
              <a:buNone/>
            </a:pPr>
            <a:endParaRPr lang="en-US" dirty="0">
              <a:latin typeface="Arial" charset="0"/>
              <a:ea typeface="Arial" charset="0"/>
              <a:cs typeface="Arial" charset="0"/>
            </a:endParaRP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0312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B3E847-B18F-49B7-BA66-24601699B4F8}"/>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Rolls Royce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i="1" dirty="0">
                <a:latin typeface="Arial" panose="020B0604020202020204" pitchFamily="34" charset="0"/>
                <a:cs typeface="Arial" panose="020B0604020202020204" pitchFamily="34" charset="0"/>
              </a:rPr>
              <a:t>Lessons Learned</a:t>
            </a:r>
          </a:p>
        </p:txBody>
      </p:sp>
      <p:sp>
        <p:nvSpPr>
          <p:cNvPr id="3" name="Content Placeholder 2">
            <a:extLst>
              <a:ext uri="{FF2B5EF4-FFF2-40B4-BE49-F238E27FC236}">
                <a16:creationId xmlns="" xmlns:a16="http://schemas.microsoft.com/office/drawing/2014/main" id="{06CC3CAC-E99D-4EA9-874A-5585C7BCEFDB}"/>
              </a:ext>
            </a:extLst>
          </p:cNvPr>
          <p:cNvSpPr>
            <a:spLocks noGrp="1"/>
          </p:cNvSpPr>
          <p:nvPr>
            <p:ph idx="1"/>
          </p:nvPr>
        </p:nvSpPr>
        <p:spPr/>
        <p:txBody>
          <a:bodyPr>
            <a:normAutofit/>
          </a:bodyPr>
          <a:lstStyle/>
          <a:p>
            <a:pPr>
              <a:buFont typeface="Wingdings" panose="05000000000000000000" pitchFamily="2" charset="2"/>
              <a:buChar char="Ø"/>
            </a:pPr>
            <a:r>
              <a:rPr lang="en-US" dirty="0"/>
              <a:t>Rolls Royce correctly applied a step by step implementation approach instead of a big-band approach</a:t>
            </a:r>
          </a:p>
          <a:p>
            <a:pPr>
              <a:buFont typeface="Wingdings" panose="05000000000000000000" pitchFamily="2" charset="2"/>
              <a:buChar char="Ø"/>
            </a:pPr>
            <a:r>
              <a:rPr lang="en-US" dirty="0"/>
              <a:t>Overcoming employee resistance to change was a critical successful factor</a:t>
            </a:r>
          </a:p>
          <a:p>
            <a:pPr>
              <a:buFont typeface="Wingdings" panose="05000000000000000000" pitchFamily="2" charset="2"/>
              <a:buChar char="Ø"/>
            </a:pPr>
            <a:r>
              <a:rPr lang="en-US" dirty="0"/>
              <a:t>Roll Royce reduced the implementation cost by modifying the current business processes to fit in the SAP ERP best practice</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0898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9BDB8F74-62BC-4F88-993B-65E2B29FEFEC}"/>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Alternatives &amp; Comparisons</a:t>
            </a:r>
          </a:p>
        </p:txBody>
      </p:sp>
      <p:sp>
        <p:nvSpPr>
          <p:cNvPr id="5" name="Text Placeholder 4">
            <a:extLst>
              <a:ext uri="{FF2B5EF4-FFF2-40B4-BE49-F238E27FC236}">
                <a16:creationId xmlns="" xmlns:a16="http://schemas.microsoft.com/office/drawing/2014/main" id="{01B95EE0-F73B-40B6-AC6D-0DF4B2274619}"/>
              </a:ext>
            </a:extLst>
          </p:cNvPr>
          <p:cNvSpPr>
            <a:spLocks noGrp="1"/>
          </p:cNvSpPr>
          <p:nvPr>
            <p:ph type="body" idx="1"/>
          </p:nvPr>
        </p:nvSpPr>
        <p:spPr/>
        <p:txBody>
          <a:bodyPr/>
          <a:lstStyle/>
          <a:p>
            <a:pPr algn="ctr"/>
            <a:r>
              <a:rPr lang="en-US" dirty="0">
                <a:latin typeface="Arial" panose="020B0604020202020204" pitchFamily="34" charset="0"/>
                <a:cs typeface="Arial" panose="020B0604020202020204" pitchFamily="34" charset="0"/>
              </a:rPr>
              <a:t>Bell and Company</a:t>
            </a:r>
          </a:p>
        </p:txBody>
      </p:sp>
      <p:sp>
        <p:nvSpPr>
          <p:cNvPr id="6" name="Content Placeholder 5">
            <a:extLst>
              <a:ext uri="{FF2B5EF4-FFF2-40B4-BE49-F238E27FC236}">
                <a16:creationId xmlns="" xmlns:a16="http://schemas.microsoft.com/office/drawing/2014/main" id="{1651D031-0048-4807-AD24-7E2B22F40997}"/>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7" name="Text Placeholder 6">
            <a:extLst>
              <a:ext uri="{FF2B5EF4-FFF2-40B4-BE49-F238E27FC236}">
                <a16:creationId xmlns="" xmlns:a16="http://schemas.microsoft.com/office/drawing/2014/main" id="{3DE3D629-688F-43F8-AB0D-193F032AD1EA}"/>
              </a:ext>
            </a:extLst>
          </p:cNvPr>
          <p:cNvSpPr>
            <a:spLocks noGrp="1"/>
          </p:cNvSpPr>
          <p:nvPr>
            <p:ph type="body" sz="quarter" idx="3"/>
          </p:nvPr>
        </p:nvSpPr>
        <p:spPr/>
        <p:txBody>
          <a:bodyPr/>
          <a:lstStyle/>
          <a:p>
            <a:pPr algn="ctr"/>
            <a:r>
              <a:rPr lang="en-US" dirty="0">
                <a:latin typeface="Arial" panose="020B0604020202020204" pitchFamily="34" charset="0"/>
                <a:cs typeface="Arial" panose="020B0604020202020204" pitchFamily="34" charset="0"/>
              </a:rPr>
              <a:t>Rolls Royce</a:t>
            </a:r>
          </a:p>
        </p:txBody>
      </p:sp>
      <p:sp>
        <p:nvSpPr>
          <p:cNvPr id="8" name="Content Placeholder 7">
            <a:extLst>
              <a:ext uri="{FF2B5EF4-FFF2-40B4-BE49-F238E27FC236}">
                <a16:creationId xmlns="" xmlns:a16="http://schemas.microsoft.com/office/drawing/2014/main" id="{9C312BF3-C4EE-4957-B84A-F3350329273F}"/>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3421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5C4934-5ED8-44A1-9E3E-C032A003B2DF}"/>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Benefits</a:t>
            </a:r>
          </a:p>
        </p:txBody>
      </p:sp>
      <p:sp>
        <p:nvSpPr>
          <p:cNvPr id="3" name="Text Placeholder 2">
            <a:extLst>
              <a:ext uri="{FF2B5EF4-FFF2-40B4-BE49-F238E27FC236}">
                <a16:creationId xmlns="" xmlns:a16="http://schemas.microsoft.com/office/drawing/2014/main" id="{67E74F4B-DD7C-49DB-B444-0B74E2B19F19}"/>
              </a:ext>
            </a:extLst>
          </p:cNvPr>
          <p:cNvSpPr>
            <a:spLocks noGrp="1"/>
          </p:cNvSpPr>
          <p:nvPr>
            <p:ph type="body" idx="1"/>
          </p:nvPr>
        </p:nvSpPr>
        <p:spPr/>
        <p:txBody>
          <a:bodyPr>
            <a:normAutofit fontScale="92500" lnSpcReduction="20000"/>
          </a:bodyPr>
          <a:lstStyle/>
          <a:p>
            <a:pPr algn="ctr"/>
            <a:r>
              <a:rPr lang="en-US" dirty="0">
                <a:latin typeface="Arial" panose="020B0604020202020204" pitchFamily="34" charset="0"/>
                <a:cs typeface="Arial" panose="020B0604020202020204" pitchFamily="34" charset="0"/>
              </a:rPr>
              <a:t>Bell and Company	</a:t>
            </a:r>
            <a:r>
              <a:rPr lang="en-US" dirty="0"/>
              <a:t>		</a:t>
            </a:r>
          </a:p>
        </p:txBody>
      </p:sp>
      <p:sp>
        <p:nvSpPr>
          <p:cNvPr id="4" name="Content Placeholder 3">
            <a:extLst>
              <a:ext uri="{FF2B5EF4-FFF2-40B4-BE49-F238E27FC236}">
                <a16:creationId xmlns="" xmlns:a16="http://schemas.microsoft.com/office/drawing/2014/main" id="{720510B1-0B16-473F-9BC8-72E8E2AD8F51}"/>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 xmlns:a16="http://schemas.microsoft.com/office/drawing/2014/main" id="{188BC75C-C456-47D7-8870-08C0317D7819}"/>
              </a:ext>
            </a:extLst>
          </p:cNvPr>
          <p:cNvSpPr>
            <a:spLocks noGrp="1"/>
          </p:cNvSpPr>
          <p:nvPr>
            <p:ph type="body" sz="quarter" idx="3"/>
          </p:nvPr>
        </p:nvSpPr>
        <p:spPr/>
        <p:txBody>
          <a:bodyPr>
            <a:normAutofit/>
          </a:bodyPr>
          <a:lstStyle/>
          <a:p>
            <a:pPr algn="ctr"/>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 xmlns:a16="http://schemas.microsoft.com/office/drawing/2014/main" id="{157CD4D7-F5DB-4A5D-AE57-7C05E69D9945}"/>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118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2BEBFC-27A5-4168-9F25-62001B053EB9}"/>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Limitations</a:t>
            </a:r>
          </a:p>
        </p:txBody>
      </p:sp>
      <p:sp>
        <p:nvSpPr>
          <p:cNvPr id="3" name="Text Placeholder 2">
            <a:extLst>
              <a:ext uri="{FF2B5EF4-FFF2-40B4-BE49-F238E27FC236}">
                <a16:creationId xmlns="" xmlns:a16="http://schemas.microsoft.com/office/drawing/2014/main" id="{BFB7A3B5-1DEB-4A7F-90D0-CE82A69AB7D6}"/>
              </a:ext>
            </a:extLst>
          </p:cNvPr>
          <p:cNvSpPr>
            <a:spLocks noGrp="1"/>
          </p:cNvSpPr>
          <p:nvPr>
            <p:ph type="body" idx="1"/>
          </p:nvPr>
        </p:nvSpPr>
        <p:spPr/>
        <p:txBody>
          <a:bodyPr/>
          <a:lstStyle/>
          <a:p>
            <a:pPr algn="ctr"/>
            <a:r>
              <a:rPr lang="en-US" dirty="0">
                <a:latin typeface="Arial" panose="020B0604020202020204" pitchFamily="34" charset="0"/>
                <a:cs typeface="Arial" panose="020B0604020202020204" pitchFamily="34" charset="0"/>
              </a:rPr>
              <a:t>Bell and Company	</a:t>
            </a:r>
          </a:p>
        </p:txBody>
      </p:sp>
      <p:sp>
        <p:nvSpPr>
          <p:cNvPr id="4" name="Content Placeholder 3">
            <a:extLst>
              <a:ext uri="{FF2B5EF4-FFF2-40B4-BE49-F238E27FC236}">
                <a16:creationId xmlns="" xmlns:a16="http://schemas.microsoft.com/office/drawing/2014/main" id="{3CF11B5F-A4F3-4C6E-9279-0D2FF7C4B61C}"/>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 xmlns:a16="http://schemas.microsoft.com/office/drawing/2014/main" id="{5B277462-0DD1-48AD-B97D-D0E6E0614EC2}"/>
              </a:ext>
            </a:extLst>
          </p:cNvPr>
          <p:cNvSpPr>
            <a:spLocks noGrp="1"/>
          </p:cNvSpPr>
          <p:nvPr>
            <p:ph type="body" sz="quarter" idx="3"/>
          </p:nvPr>
        </p:nvSpPr>
        <p:spPr/>
        <p:txBody>
          <a:bodyPr/>
          <a:lstStyle/>
          <a:p>
            <a:pPr algn="ctr"/>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 xmlns:a16="http://schemas.microsoft.com/office/drawing/2014/main" id="{085B4A4D-8D8A-4CEA-9C1D-37188494952D}"/>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3357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0F705E-CBD8-42EA-94ED-F17E7DE14DB4}"/>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Best Fit </a:t>
            </a:r>
          </a:p>
        </p:txBody>
      </p:sp>
      <p:sp>
        <p:nvSpPr>
          <p:cNvPr id="3" name="Text Placeholder 2">
            <a:extLst>
              <a:ext uri="{FF2B5EF4-FFF2-40B4-BE49-F238E27FC236}">
                <a16:creationId xmlns="" xmlns:a16="http://schemas.microsoft.com/office/drawing/2014/main" id="{D819DD70-98AF-4F0E-94F4-B9608CA7B25C}"/>
              </a:ext>
            </a:extLst>
          </p:cNvPr>
          <p:cNvSpPr>
            <a:spLocks noGrp="1"/>
          </p:cNvSpPr>
          <p:nvPr>
            <p:ph type="body" idx="1"/>
          </p:nvPr>
        </p:nvSpPr>
        <p:spPr>
          <a:xfrm>
            <a:off x="1022486" y="2200207"/>
            <a:ext cx="4645152" cy="801943"/>
          </a:xfrm>
        </p:spPr>
        <p:txBody>
          <a:bodyPr>
            <a:normAutofit/>
          </a:bodyPr>
          <a:lstStyle/>
          <a:p>
            <a:r>
              <a:rPr lang="en-US" dirty="0">
                <a:latin typeface="Arial" panose="020B0604020202020204" pitchFamily="34" charset="0"/>
                <a:cs typeface="Arial" panose="020B0604020202020204" pitchFamily="34" charset="0"/>
              </a:rPr>
              <a:t>Bell and Company</a:t>
            </a:r>
          </a:p>
        </p:txBody>
      </p:sp>
      <p:sp>
        <p:nvSpPr>
          <p:cNvPr id="4" name="Content Placeholder 3">
            <a:extLst>
              <a:ext uri="{FF2B5EF4-FFF2-40B4-BE49-F238E27FC236}">
                <a16:creationId xmlns="" xmlns:a16="http://schemas.microsoft.com/office/drawing/2014/main" id="{D5A29F44-C586-42E2-814C-28F7AEA32D7E}"/>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 xmlns:a16="http://schemas.microsoft.com/office/drawing/2014/main" id="{614317D5-2A7D-4075-8BFC-25F049788D32}"/>
              </a:ext>
            </a:extLst>
          </p:cNvPr>
          <p:cNvSpPr>
            <a:spLocks noGrp="1"/>
          </p:cNvSpPr>
          <p:nvPr>
            <p:ph type="body" sz="quarter" idx="3"/>
          </p:nvPr>
        </p:nvSpPr>
        <p:spPr/>
        <p:txBody>
          <a:bodyPr/>
          <a:lstStyle/>
          <a:p>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 xmlns:a16="http://schemas.microsoft.com/office/drawing/2014/main" id="{043C5A7D-1245-4C84-851F-D655F0C1216D}"/>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8757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015063-7AD3-41B8-8F02-19CF07C889BA}"/>
              </a:ext>
            </a:extLst>
          </p:cNvPr>
          <p:cNvSpPr>
            <a:spLocks noGrp="1"/>
          </p:cNvSpPr>
          <p:nvPr>
            <p:ph type="title"/>
          </p:nvPr>
        </p:nvSpPr>
        <p:spPr>
          <a:xfrm>
            <a:off x="1131052" y="1112520"/>
            <a:ext cx="9605635" cy="1021080"/>
          </a:xfrm>
        </p:spPr>
        <p:txBody>
          <a:bodyPr/>
          <a:lstStyle/>
          <a:p>
            <a:pPr algn="ctr"/>
            <a:r>
              <a:rPr lang="en-US" dirty="0">
                <a:latin typeface="Arial" panose="020B0604020202020204" pitchFamily="34" charset="0"/>
                <a:cs typeface="Arial" panose="020B0604020202020204" pitchFamily="34" charset="0"/>
              </a:rPr>
              <a:t>Life Cycle</a:t>
            </a:r>
          </a:p>
        </p:txBody>
      </p:sp>
      <p:sp>
        <p:nvSpPr>
          <p:cNvPr id="3" name="Content Placeholder 2">
            <a:extLst>
              <a:ext uri="{FF2B5EF4-FFF2-40B4-BE49-F238E27FC236}">
                <a16:creationId xmlns="" xmlns:a16="http://schemas.microsoft.com/office/drawing/2014/main" id="{DF85D8A8-604D-4746-AA2E-A2475B66255E}"/>
              </a:ext>
            </a:extLst>
          </p:cNvPr>
          <p:cNvSpPr>
            <a:spLocks noGrp="1"/>
          </p:cNvSpPr>
          <p:nvPr>
            <p:ph sz="half" idx="1"/>
          </p:nvPr>
        </p:nvSpPr>
        <p:spPr>
          <a:xfrm>
            <a:off x="289560" y="2026920"/>
            <a:ext cx="5532120" cy="3901439"/>
          </a:xfrm>
        </p:spPr>
        <p:txBody>
          <a:bodyPr>
            <a:normAutofit/>
          </a:bodyPr>
          <a:lstStyle/>
          <a:p>
            <a:pPr>
              <a:buNone/>
            </a:pPr>
            <a:r>
              <a:rPr lang="en-US" sz="1800" u="sng" dirty="0" smtClean="0">
                <a:solidFill>
                  <a:srgbClr val="00B0F0"/>
                </a:solidFill>
                <a:latin typeface="Arial" panose="020B0604020202020204" pitchFamily="34" charset="0"/>
                <a:cs typeface="Arial" panose="020B0604020202020204" pitchFamily="34" charset="0"/>
              </a:rPr>
              <a:t>Bell and Company Implementation Lifecycle</a:t>
            </a:r>
          </a:p>
          <a:p>
            <a:r>
              <a:rPr lang="en-US" sz="1800" dirty="0" smtClean="0">
                <a:latin typeface="Arial" panose="020B0604020202020204" pitchFamily="34" charset="0"/>
                <a:cs typeface="Arial" panose="020B0604020202020204" pitchFamily="34" charset="0"/>
              </a:rPr>
              <a:t>Strategic planning</a:t>
            </a:r>
          </a:p>
          <a:p>
            <a:r>
              <a:rPr lang="en-US" sz="1800" dirty="0" smtClean="0">
                <a:latin typeface="Arial" panose="020B0604020202020204" pitchFamily="34" charset="0"/>
                <a:cs typeface="Arial" panose="020B0604020202020204" pitchFamily="34" charset="0"/>
              </a:rPr>
              <a:t>Procedural review</a:t>
            </a:r>
          </a:p>
          <a:p>
            <a:r>
              <a:rPr lang="en-US" sz="1800" dirty="0" smtClean="0">
                <a:latin typeface="Arial" panose="020B0604020202020204" pitchFamily="34" charset="0"/>
                <a:cs typeface="Arial" panose="020B0604020202020204" pitchFamily="34" charset="0"/>
              </a:rPr>
              <a:t>Data collection</a:t>
            </a:r>
          </a:p>
          <a:p>
            <a:r>
              <a:rPr lang="en-US" sz="1800" dirty="0" smtClean="0">
                <a:latin typeface="Arial" panose="020B0604020202020204" pitchFamily="34" charset="0"/>
                <a:cs typeface="Arial" panose="020B0604020202020204" pitchFamily="34" charset="0"/>
              </a:rPr>
              <a:t>Training and testing</a:t>
            </a:r>
          </a:p>
          <a:p>
            <a:r>
              <a:rPr lang="en-US" sz="1800" dirty="0" smtClean="0">
                <a:latin typeface="Arial" panose="020B0604020202020204" pitchFamily="34" charset="0"/>
                <a:cs typeface="Arial" panose="020B0604020202020204" pitchFamily="34" charset="0"/>
              </a:rPr>
              <a:t>Go live and evaluation</a:t>
            </a:r>
          </a:p>
          <a:p>
            <a:endParaRPr lang="en-US" sz="1800" dirty="0" smtClean="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 xmlns:a16="http://schemas.microsoft.com/office/drawing/2014/main" id="{E6D3FCE2-12A6-40F0-9709-D7B4A5E305D1}"/>
              </a:ext>
            </a:extLst>
          </p:cNvPr>
          <p:cNvSpPr>
            <a:spLocks noGrp="1"/>
          </p:cNvSpPr>
          <p:nvPr>
            <p:ph sz="half" idx="2"/>
          </p:nvPr>
        </p:nvSpPr>
        <p:spPr>
          <a:xfrm>
            <a:off x="6095606" y="1935480"/>
            <a:ext cx="5822074" cy="4084320"/>
          </a:xfrm>
        </p:spPr>
        <p:txBody>
          <a:bodyPr>
            <a:noAutofit/>
          </a:bodyPr>
          <a:lstStyle/>
          <a:p>
            <a:pPr>
              <a:lnSpc>
                <a:spcPct val="160000"/>
              </a:lnSpc>
              <a:buNone/>
            </a:pPr>
            <a:r>
              <a:rPr lang="en-US" sz="1800" u="sng" dirty="0" smtClean="0">
                <a:solidFill>
                  <a:srgbClr val="00B0F0"/>
                </a:solidFill>
              </a:rPr>
              <a:t>Rolls Royce Implementation Cycle</a:t>
            </a:r>
          </a:p>
          <a:p>
            <a:pPr>
              <a:lnSpc>
                <a:spcPct val="160000"/>
              </a:lnSpc>
            </a:pPr>
            <a:r>
              <a:rPr lang="en-US" sz="1800" dirty="0" smtClean="0"/>
              <a:t>Phase 1-strategy and direction</a:t>
            </a:r>
          </a:p>
          <a:p>
            <a:pPr>
              <a:lnSpc>
                <a:spcPct val="160000"/>
              </a:lnSpc>
            </a:pPr>
            <a:r>
              <a:rPr lang="en-US" sz="1800" dirty="0" smtClean="0"/>
              <a:t>Phase 2-a detailed plan and a prototype system</a:t>
            </a:r>
          </a:p>
          <a:p>
            <a:pPr>
              <a:lnSpc>
                <a:spcPct val="160000"/>
              </a:lnSpc>
            </a:pPr>
            <a:r>
              <a:rPr lang="en-US" sz="1800" dirty="0" smtClean="0"/>
              <a:t>Phase three-implementation</a:t>
            </a:r>
          </a:p>
          <a:p>
            <a:pPr lvl="1">
              <a:lnSpc>
                <a:spcPct val="160000"/>
              </a:lnSpc>
              <a:buFont typeface="Wingdings" pitchFamily="2" charset="2"/>
              <a:buChar char="Ø"/>
            </a:pPr>
            <a:r>
              <a:rPr lang="en-US" sz="1600" dirty="0" smtClean="0"/>
              <a:t>Wave one-replacement of legacy systems</a:t>
            </a:r>
          </a:p>
          <a:p>
            <a:pPr lvl="1">
              <a:lnSpc>
                <a:spcPct val="160000"/>
              </a:lnSpc>
              <a:buFont typeface="Wingdings" pitchFamily="2" charset="2"/>
              <a:buChar char="Ø"/>
            </a:pPr>
            <a:r>
              <a:rPr lang="en-US" sz="1600" dirty="0" smtClean="0"/>
              <a:t>Wave two-implementing engine assembly, spares, logistics and human resource elements in the project</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7172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B77425-70D4-4E48-95A1-D97F6A5DF941}"/>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Enterprise Architect</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Preparations </a:t>
            </a:r>
          </a:p>
        </p:txBody>
      </p:sp>
      <p:sp>
        <p:nvSpPr>
          <p:cNvPr id="5" name="Content Placeholder 4">
            <a:extLst>
              <a:ext uri="{FF2B5EF4-FFF2-40B4-BE49-F238E27FC236}">
                <a16:creationId xmlns="" xmlns:a16="http://schemas.microsoft.com/office/drawing/2014/main" id="{8EB1A72B-1C1E-4917-AFB0-485B50A3A486}"/>
              </a:ext>
            </a:extLst>
          </p:cNvPr>
          <p:cNvSpPr>
            <a:spLocks noGrp="1"/>
          </p:cNvSpPr>
          <p:nvPr>
            <p:ph idx="1"/>
          </p:nvPr>
        </p:nvSpPr>
        <p:spPr>
          <a:xfrm>
            <a:off x="228600" y="1859280"/>
            <a:ext cx="11658600" cy="4998720"/>
          </a:xfrm>
        </p:spPr>
        <p:txBody>
          <a:bodyPr>
            <a:noAutofit/>
          </a:bodyPr>
          <a:lstStyle/>
          <a:p>
            <a:pPr>
              <a:lnSpc>
                <a:spcPct val="200000"/>
              </a:lnSpc>
            </a:pPr>
            <a:r>
              <a:rPr lang="en-US" sz="1800" dirty="0" smtClean="0">
                <a:latin typeface="Arial" pitchFamily="34" charset="0"/>
                <a:cs typeface="Arial" pitchFamily="34" charset="0"/>
              </a:rPr>
              <a:t>Application Design Concepts and Principles</a:t>
            </a:r>
          </a:p>
          <a:p>
            <a:pPr>
              <a:lnSpc>
                <a:spcPct val="200000"/>
              </a:lnSpc>
            </a:pPr>
            <a:r>
              <a:rPr lang="en-US" sz="1800" dirty="0" smtClean="0">
                <a:latin typeface="Arial" pitchFamily="34" charset="0"/>
                <a:cs typeface="Arial" pitchFamily="34" charset="0"/>
              </a:rPr>
              <a:t>Common Architectures</a:t>
            </a:r>
          </a:p>
          <a:p>
            <a:pPr>
              <a:lnSpc>
                <a:spcPct val="200000"/>
              </a:lnSpc>
            </a:pPr>
            <a:r>
              <a:rPr lang="en-US" sz="1800" dirty="0" smtClean="0">
                <a:latin typeface="Arial" pitchFamily="34" charset="0"/>
                <a:cs typeface="Arial" pitchFamily="34" charset="0"/>
              </a:rPr>
              <a:t>Integration and Messaging</a:t>
            </a:r>
          </a:p>
          <a:p>
            <a:pPr>
              <a:lnSpc>
                <a:spcPct val="200000"/>
              </a:lnSpc>
            </a:pPr>
            <a:r>
              <a:rPr lang="en-US" sz="1800" dirty="0" smtClean="0">
                <a:latin typeface="Arial" pitchFamily="34" charset="0"/>
                <a:cs typeface="Arial" pitchFamily="34" charset="0"/>
              </a:rPr>
              <a:t>Business Tier Technologies</a:t>
            </a:r>
          </a:p>
          <a:p>
            <a:pPr>
              <a:lnSpc>
                <a:spcPct val="200000"/>
              </a:lnSpc>
            </a:pPr>
            <a:r>
              <a:rPr lang="en-US" sz="1800" dirty="0" smtClean="0">
                <a:latin typeface="Arial" pitchFamily="34" charset="0"/>
                <a:cs typeface="Arial" pitchFamily="34" charset="0"/>
              </a:rPr>
              <a:t>Design Patterns</a:t>
            </a:r>
          </a:p>
          <a:p>
            <a:pPr>
              <a:lnSpc>
                <a:spcPct val="200000"/>
              </a:lnSpc>
            </a:pPr>
            <a:r>
              <a:rPr lang="en-US" sz="1800" dirty="0" smtClean="0">
                <a:latin typeface="Arial" pitchFamily="34" charset="0"/>
                <a:cs typeface="Arial" pitchFamily="34" charset="0"/>
              </a:rPr>
              <a:t>Security identification</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3606141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1CC271-E261-4F7D-96A6-FE157EE6FCE5}"/>
              </a:ext>
            </a:extLst>
          </p:cNvPr>
          <p:cNvSpPr>
            <a:spLocks noGrp="1"/>
          </p:cNvSpPr>
          <p:nvPr>
            <p:ph type="title"/>
          </p:nvPr>
        </p:nvSpPr>
        <p:spPr>
          <a:xfrm>
            <a:off x="3413759" y="953325"/>
            <a:ext cx="6096001" cy="631636"/>
          </a:xfrm>
        </p:spPr>
        <p:txBody>
          <a:bodyPr/>
          <a:lstStyle/>
          <a:p>
            <a:pPr algn="ctr"/>
            <a:r>
              <a:rPr lang="en-US" dirty="0">
                <a:latin typeface="Arial" panose="020B0604020202020204" pitchFamily="34" charset="0"/>
                <a:cs typeface="Arial" panose="020B0604020202020204" pitchFamily="34" charset="0"/>
              </a:rPr>
              <a:t>Summary </a:t>
            </a:r>
          </a:p>
        </p:txBody>
      </p:sp>
      <p:sp>
        <p:nvSpPr>
          <p:cNvPr id="3" name="Content Placeholder 2">
            <a:extLst>
              <a:ext uri="{FF2B5EF4-FFF2-40B4-BE49-F238E27FC236}">
                <a16:creationId xmlns="" xmlns:a16="http://schemas.microsoft.com/office/drawing/2014/main" id="{6857A401-BEA2-46A7-9426-B3ED8754BE89}"/>
              </a:ext>
            </a:extLst>
          </p:cNvPr>
          <p:cNvSpPr>
            <a:spLocks noGrp="1"/>
          </p:cNvSpPr>
          <p:nvPr>
            <p:ph idx="1"/>
          </p:nvPr>
        </p:nvSpPr>
        <p:spPr>
          <a:xfrm>
            <a:off x="213360" y="1432560"/>
            <a:ext cx="11628120" cy="4663440"/>
          </a:xfrm>
        </p:spPr>
        <p:txBody>
          <a:bodyPr>
            <a:normAutofit/>
          </a:bodyPr>
          <a:lstStyle/>
          <a:p>
            <a:pPr>
              <a:lnSpc>
                <a:spcPct val="150000"/>
              </a:lnSpc>
            </a:pPr>
            <a:r>
              <a:rPr lang="en-US" sz="1800" dirty="0" smtClean="0">
                <a:latin typeface="Arial" panose="020B0604020202020204" pitchFamily="34" charset="0"/>
                <a:cs typeface="Arial" panose="020B0604020202020204" pitchFamily="34" charset="0"/>
              </a:rPr>
              <a:t>Enterprise resource planning (ERP) system has become necessary in the modern high competitive and changing business environment.</a:t>
            </a:r>
          </a:p>
          <a:p>
            <a:pPr>
              <a:lnSpc>
                <a:spcPct val="150000"/>
              </a:lnSpc>
            </a:pPr>
            <a:r>
              <a:rPr lang="en-US" sz="1800" dirty="0" smtClean="0">
                <a:latin typeface="Arial" panose="020B0604020202020204" pitchFamily="34" charset="0"/>
                <a:cs typeface="Arial" panose="020B0604020202020204" pitchFamily="34" charset="0"/>
              </a:rPr>
              <a:t>It promotes efficiency, communication unification, and accurate business decisions</a:t>
            </a:r>
          </a:p>
          <a:p>
            <a:pPr>
              <a:lnSpc>
                <a:spcPct val="150000"/>
              </a:lnSpc>
            </a:pPr>
            <a:r>
              <a:rPr lang="en-US" sz="1800" dirty="0" smtClean="0">
                <a:latin typeface="Arial" panose="020B0604020202020204" pitchFamily="34" charset="0"/>
                <a:cs typeface="Arial" panose="020B0604020202020204" pitchFamily="34" charset="0"/>
              </a:rPr>
              <a:t>Case studies demonstrates role of ERP systems in upgrading processes in companies, integrating various departments, and increasing customer satisfaction and interaction.</a:t>
            </a:r>
          </a:p>
          <a:p>
            <a:pPr>
              <a:lnSpc>
                <a:spcPct val="150000"/>
              </a:lnSpc>
            </a:pPr>
            <a:r>
              <a:rPr lang="en-US" sz="1800" dirty="0" smtClean="0">
                <a:latin typeface="Arial" panose="020B0604020202020204" pitchFamily="34" charset="0"/>
                <a:cs typeface="Arial" panose="020B0604020202020204" pitchFamily="34" charset="0"/>
              </a:rPr>
              <a:t>The success of the ERP system  depends on the implementation pattern and design adopted by the an organization as demonstrated by the two case studies.</a:t>
            </a:r>
          </a:p>
          <a:p>
            <a:pPr>
              <a:lnSpc>
                <a:spcPct val="150000"/>
              </a:lnSpc>
            </a:pPr>
            <a:r>
              <a:rPr lang="en-US" sz="1800" dirty="0" smtClean="0">
                <a:latin typeface="Arial" panose="020B0604020202020204" pitchFamily="34" charset="0"/>
                <a:cs typeface="Arial" panose="020B0604020202020204" pitchFamily="34" charset="0"/>
              </a:rPr>
              <a:t>It is also crucial to ensure preparations for the enterprise architecture job to achieve the best design that identify with the problem </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306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34310A-6E8C-444E-8913-0B27C7F917B4}"/>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References </a:t>
            </a:r>
          </a:p>
        </p:txBody>
      </p:sp>
      <p:sp>
        <p:nvSpPr>
          <p:cNvPr id="3" name="Content Placeholder 2">
            <a:extLst>
              <a:ext uri="{FF2B5EF4-FFF2-40B4-BE49-F238E27FC236}">
                <a16:creationId xmlns="" xmlns:a16="http://schemas.microsoft.com/office/drawing/2014/main" id="{E6460532-F815-4E62-8F9B-512ACF8303FB}"/>
              </a:ext>
            </a:extLst>
          </p:cNvPr>
          <p:cNvSpPr>
            <a:spLocks noGrp="1"/>
          </p:cNvSpPr>
          <p:nvPr>
            <p:ph idx="1"/>
          </p:nvPr>
        </p:nvSpPr>
        <p:spPr>
          <a:xfrm>
            <a:off x="1130270" y="1402080"/>
            <a:ext cx="9603275" cy="4602480"/>
          </a:xfrm>
        </p:spPr>
        <p:txBody>
          <a:bodyPr>
            <a:normAutofit fontScale="85000" lnSpcReduction="20000"/>
          </a:bodyPr>
          <a:lstStyle/>
          <a:p>
            <a:r>
              <a:rPr lang="en-US" dirty="0" smtClean="0"/>
              <a:t>Cabrera, A., Abad, M., Jaramillo, D., Gómez, J., &amp; Verdum, J. C. (2016). Definition and implementation of the Enterprise Business Layer through a Business Reference Model, using the architecture development method ADM-TOGAF. In </a:t>
            </a:r>
            <a:r>
              <a:rPr lang="en-US" i="1" dirty="0" smtClean="0"/>
              <a:t>Trends and Applications in Software Engineering</a:t>
            </a:r>
            <a:r>
              <a:rPr lang="en-US" dirty="0" smtClean="0"/>
              <a:t> (pp. 111-121). Springer, Cham.</a:t>
            </a:r>
          </a:p>
          <a:p>
            <a:r>
              <a:rPr lang="en-US" dirty="0" smtClean="0"/>
              <a:t>Successful </a:t>
            </a:r>
            <a:r>
              <a:rPr lang="en-US" dirty="0"/>
              <a:t>ERP Implementation: Bell and Company. (n.d.). Retrieved from Acumatica: </a:t>
            </a:r>
            <a:r>
              <a:rPr lang="en-US" u="sng" dirty="0">
                <a:hlinkClick r:id="rId2"/>
              </a:rPr>
              <a:t>https://www.acumatica.com/success-stories/erp-system-for-bell-and-company/</a:t>
            </a:r>
            <a:endParaRPr lang="en-US" dirty="0"/>
          </a:p>
          <a:p>
            <a:r>
              <a:rPr lang="en-US" dirty="0"/>
              <a:t>Ullah, A., Baharun, R. B., Nor, K., MD, Siddique, M., &amp; Bhatti, M. N. (2017). Enterprise Resource Planning (ERP) Systems and ERP Quality Factors: A Literature Review. </a:t>
            </a:r>
            <a:r>
              <a:rPr lang="en-US" i="1" dirty="0"/>
              <a:t>Journal of Managerial Sciences</a:t>
            </a:r>
            <a:r>
              <a:rPr lang="en-US" dirty="0"/>
              <a:t>, </a:t>
            </a:r>
            <a:r>
              <a:rPr lang="en-US" i="1" dirty="0"/>
              <a:t>11</a:t>
            </a:r>
            <a:r>
              <a:rPr lang="en-US" dirty="0"/>
              <a:t>, 297–322. Retrieved from </a:t>
            </a:r>
            <a:r>
              <a:rPr lang="en-US" u="sng" dirty="0">
                <a:hlinkClick r:id="rId3"/>
              </a:rPr>
              <a:t>http://ezproxy.umuc.edu/login?url=http://search.ebscohost.com.ezproxy.umuc.edu/login.aspx?direct=true&amp;db=bth&amp;AN=130384034&amp;site=eds-live&amp;scope=site</a:t>
            </a:r>
            <a:endParaRPr lang="en-US" dirty="0"/>
          </a:p>
          <a:p>
            <a:r>
              <a:rPr lang="en-US" dirty="0"/>
              <a:t>Yusuf, Y., Gunasekaran, A., &amp; Abthorpe, M. S. (2004). Enterprise information systems project implementation:. A case study of ERP in Rolls-Royce. </a:t>
            </a:r>
            <a:r>
              <a:rPr lang="en-US" i="1" dirty="0"/>
              <a:t>International Journal of Production Economics</a:t>
            </a:r>
            <a:r>
              <a:rPr lang="en-US" dirty="0"/>
              <a:t>, </a:t>
            </a:r>
            <a:r>
              <a:rPr lang="en-US" i="1" dirty="0"/>
              <a:t>87</a:t>
            </a:r>
            <a:r>
              <a:rPr lang="en-US" dirty="0"/>
              <a:t>, 251–266. </a:t>
            </a:r>
            <a:r>
              <a:rPr lang="en-US" u="sng" dirty="0">
                <a:hlinkClick r:id="rId4"/>
              </a:rPr>
              <a:t>https://doi-org.ezproxy.umuc.edu/10.1016/j.ijpe.2003.10.004</a:t>
            </a:r>
            <a:endParaRPr lang="en-US" dirty="0"/>
          </a:p>
          <a:p>
            <a:endParaRPr lang="en-US" dirty="0"/>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532130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 xmlns:thm15="http://schemas.microsoft.com/office/thememl/2012/main" name="Gallery" id="{BBFCD31E-59A1-489D-B089-A3EAD7CAE12E}" vid="{E050AC27-895F-4B90-991D-A6818FC89A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812</TotalTime>
  <Words>2828</Words>
  <Application>Microsoft Office PowerPoint</Application>
  <PresentationFormat>Custom</PresentationFormat>
  <Paragraphs>171</Paragraphs>
  <Slides>19</Slides>
  <Notes>12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Gallery</vt:lpstr>
      <vt:lpstr>ENTERPRISE RESOURCE PLANNING SYSTEM  </vt:lpstr>
      <vt:lpstr>Outline </vt:lpstr>
      <vt:lpstr>Enterprise Resource Planning System Overview</vt:lpstr>
      <vt:lpstr>Bell and  Company  Overview</vt:lpstr>
      <vt:lpstr>Bell and Company Issues</vt:lpstr>
      <vt:lpstr>Bell and Company </vt:lpstr>
      <vt:lpstr>Bell and Company     Lessons   Learned</vt:lpstr>
      <vt:lpstr>Rolls Royce  Overview</vt:lpstr>
      <vt:lpstr>Rolls Royce  Issues </vt:lpstr>
      <vt:lpstr>Rolls Royce  ERP Success Factors</vt:lpstr>
      <vt:lpstr>Rolls Royce  Lessons Learned</vt:lpstr>
      <vt:lpstr>Alternatives &amp; Comparisons</vt:lpstr>
      <vt:lpstr>Benefits</vt:lpstr>
      <vt:lpstr>Limitations</vt:lpstr>
      <vt:lpstr>Best Fit </vt:lpstr>
      <vt:lpstr>Life Cycle</vt:lpstr>
      <vt:lpstr>Enterprise Architect Preparations </vt:lpstr>
      <vt:lpstr>Summary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RESOURCE PLANNING SYSTEM</dc:title>
  <cp:lastModifiedBy>Simon</cp:lastModifiedBy>
  <cp:revision>70</cp:revision>
  <dcterms:created xsi:type="dcterms:W3CDTF">2019-02-28T05:26:28Z</dcterms:created>
  <dcterms:modified xsi:type="dcterms:W3CDTF">2019-03-04T00:02:31Z</dcterms:modified>
</cp:coreProperties>
</file>